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12"/>
  </p:sldMasterIdLst>
  <p:notesMasterIdLst>
    <p:notesMasterId r:id="rId53"/>
  </p:notesMasterIdLst>
  <p:handoutMasterIdLst>
    <p:handoutMasterId r:id="rId54"/>
  </p:handoutMasterIdLst>
  <p:sldIdLst>
    <p:sldId id="287" r:id="rId13"/>
    <p:sldId id="263" r:id="rId14"/>
    <p:sldId id="566" r:id="rId15"/>
    <p:sldId id="546" r:id="rId16"/>
    <p:sldId id="547" r:id="rId17"/>
    <p:sldId id="567" r:id="rId18"/>
    <p:sldId id="568" r:id="rId19"/>
    <p:sldId id="564" r:id="rId20"/>
    <p:sldId id="548" r:id="rId21"/>
    <p:sldId id="549" r:id="rId22"/>
    <p:sldId id="550" r:id="rId23"/>
    <p:sldId id="553" r:id="rId24"/>
    <p:sldId id="555" r:id="rId25"/>
    <p:sldId id="552" r:id="rId26"/>
    <p:sldId id="554" r:id="rId27"/>
    <p:sldId id="556" r:id="rId28"/>
    <p:sldId id="557" r:id="rId29"/>
    <p:sldId id="558" r:id="rId30"/>
    <p:sldId id="560" r:id="rId31"/>
    <p:sldId id="561" r:id="rId32"/>
    <p:sldId id="562" r:id="rId33"/>
    <p:sldId id="559" r:id="rId34"/>
    <p:sldId id="565" r:id="rId35"/>
    <p:sldId id="563" r:id="rId36"/>
    <p:sldId id="569" r:id="rId37"/>
    <p:sldId id="570" r:id="rId38"/>
    <p:sldId id="571" r:id="rId39"/>
    <p:sldId id="573" r:id="rId40"/>
    <p:sldId id="575" r:id="rId41"/>
    <p:sldId id="587" r:id="rId42"/>
    <p:sldId id="577" r:id="rId43"/>
    <p:sldId id="588" r:id="rId44"/>
    <p:sldId id="578" r:id="rId45"/>
    <p:sldId id="580" r:id="rId46"/>
    <p:sldId id="581" r:id="rId47"/>
    <p:sldId id="582" r:id="rId48"/>
    <p:sldId id="583" r:id="rId49"/>
    <p:sldId id="584" r:id="rId50"/>
    <p:sldId id="586" r:id="rId51"/>
    <p:sldId id="271" r:id="rId52"/>
  </p:sldIdLst>
  <p:sldSz cx="9144000" cy="5143500" type="screen16x9"/>
  <p:notesSz cx="6797675" cy="9926638"/>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3"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1C3D"/>
    <a:srgbClr val="F46A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60"/>
  </p:normalViewPr>
  <p:slideViewPr>
    <p:cSldViewPr snapToGrid="0">
      <p:cViewPr varScale="1">
        <p:scale>
          <a:sx n="100" d="100"/>
          <a:sy n="100" d="100"/>
        </p:scale>
        <p:origin x="324" y="56"/>
      </p:cViewPr>
      <p:guideLst>
        <p:guide orient="horz" pos="1643"/>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presProps" Target="presProp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customXml" Target="../customXml/item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customXml" Target="../customXml/item5.xml"/><Relationship Id="rId19" Type="http://schemas.openxmlformats.org/officeDocument/2006/relationships/slide" Target="slides/slide7.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viewProps" Target="viewProps.xml"/><Relationship Id="rId8" Type="http://schemas.openxmlformats.org/officeDocument/2006/relationships/customXml" Target="../customXml/item8.xml"/><Relationship Id="rId51" Type="http://schemas.openxmlformats.org/officeDocument/2006/relationships/slide" Target="slides/slide39.xml"/><Relationship Id="rId3" Type="http://schemas.openxmlformats.org/officeDocument/2006/relationships/customXml" Target="../customXml/item3.xml"/><Relationship Id="rId12" Type="http://schemas.openxmlformats.org/officeDocument/2006/relationships/slideMaster" Target="slideMasters/slideMaster1.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microsoft.com/office/2016/11/relationships/changesInfo" Target="changesInfos/changesInfo1.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theme" Target="theme/theme1.xml"/><Relationship Id="rId10" Type="http://schemas.openxmlformats.org/officeDocument/2006/relationships/customXml" Target="../customXml/item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wicker-Schwarm, Daniel" userId="3c6f3160-8d09-4237-b65d-dea2d935e2b9" providerId="ADAL" clId="{DE1D49C1-1E0D-4F19-999C-A6B4514BA650}"/>
    <pc:docChg chg="modSld">
      <pc:chgData name="Zwicker-Schwarm, Daniel" userId="3c6f3160-8d09-4237-b65d-dea2d935e2b9" providerId="ADAL" clId="{DE1D49C1-1E0D-4F19-999C-A6B4514BA650}" dt="2023-12-12T08:27:12.308" v="32" actId="20577"/>
      <pc:docMkLst>
        <pc:docMk/>
      </pc:docMkLst>
      <pc:sldChg chg="modSp mod">
        <pc:chgData name="Zwicker-Schwarm, Daniel" userId="3c6f3160-8d09-4237-b65d-dea2d935e2b9" providerId="ADAL" clId="{DE1D49C1-1E0D-4F19-999C-A6B4514BA650}" dt="2023-12-12T08:27:12.308" v="32" actId="20577"/>
        <pc:sldMkLst>
          <pc:docMk/>
          <pc:sldMk cId="2815557245" sldId="564"/>
        </pc:sldMkLst>
        <pc:spChg chg="mod">
          <ac:chgData name="Zwicker-Schwarm, Daniel" userId="3c6f3160-8d09-4237-b65d-dea2d935e2b9" providerId="ADAL" clId="{DE1D49C1-1E0D-4F19-999C-A6B4514BA650}" dt="2023-12-12T08:27:05.891" v="24" actId="20577"/>
          <ac:spMkLst>
            <pc:docMk/>
            <pc:sldMk cId="2815557245" sldId="564"/>
            <ac:spMk id="8" creationId="{A452A29C-25F8-9DA5-19A9-3B90CED58F81}"/>
          </ac:spMkLst>
        </pc:spChg>
        <pc:spChg chg="mod">
          <ac:chgData name="Zwicker-Schwarm, Daniel" userId="3c6f3160-8d09-4237-b65d-dea2d935e2b9" providerId="ADAL" clId="{DE1D49C1-1E0D-4F19-999C-A6B4514BA650}" dt="2023-12-12T08:27:12.308" v="32" actId="20577"/>
          <ac:spMkLst>
            <pc:docMk/>
            <pc:sldMk cId="2815557245" sldId="564"/>
            <ac:spMk id="9" creationId="{E1270364-9C40-26A2-3817-F2B7077AE6B7}"/>
          </ac:spMkLst>
        </pc:spChg>
        <pc:picChg chg="mod ord">
          <ac:chgData name="Zwicker-Schwarm, Daniel" userId="3c6f3160-8d09-4237-b65d-dea2d935e2b9" providerId="ADAL" clId="{DE1D49C1-1E0D-4F19-999C-A6B4514BA650}" dt="2023-12-12T08:26:24.622" v="8" actId="167"/>
          <ac:picMkLst>
            <pc:docMk/>
            <pc:sldMk cId="2815557245" sldId="564"/>
            <ac:picMk id="3" creationId="{B4714816-F52D-B152-916A-7CA61D24DAF5}"/>
          </ac:picMkLst>
        </pc:picChg>
        <pc:picChg chg="mod ord">
          <ac:chgData name="Zwicker-Schwarm, Daniel" userId="3c6f3160-8d09-4237-b65d-dea2d935e2b9" providerId="ADAL" clId="{DE1D49C1-1E0D-4F19-999C-A6B4514BA650}" dt="2023-12-12T08:26:46.961" v="16" actId="1076"/>
          <ac:picMkLst>
            <pc:docMk/>
            <pc:sldMk cId="2815557245" sldId="564"/>
            <ac:picMk id="7" creationId="{F748E772-2906-EA81-6F64-21ADD19D379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45CE27-0FC1-4345-A9D1-813E9F3C96B2}"/>
              </a:ext>
            </a:extLst>
          </p:cNvPr>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de-CH"/>
          </a:p>
        </p:txBody>
      </p:sp>
      <p:sp>
        <p:nvSpPr>
          <p:cNvPr id="3" name="Date Placeholder 2">
            <a:extLst>
              <a:ext uri="{FF2B5EF4-FFF2-40B4-BE49-F238E27FC236}">
                <a16:creationId xmlns:a16="http://schemas.microsoft.com/office/drawing/2014/main" id="{04FAFF02-ADA2-494F-92F2-18E0CD47E82F}"/>
              </a:ext>
            </a:extLst>
          </p:cNvPr>
          <p:cNvSpPr>
            <a:spLocks noGrp="1"/>
          </p:cNvSpPr>
          <p:nvPr>
            <p:ph type="dt" sz="quarter" idx="1"/>
          </p:nvPr>
        </p:nvSpPr>
        <p:spPr>
          <a:xfrm>
            <a:off x="3850444" y="1"/>
            <a:ext cx="2945659" cy="498055"/>
          </a:xfrm>
          <a:prstGeom prst="rect">
            <a:avLst/>
          </a:prstGeom>
        </p:spPr>
        <p:txBody>
          <a:bodyPr vert="horz" lIns="91440" tIns="45720" rIns="91440" bIns="45720" rtlCol="0"/>
          <a:lstStyle>
            <a:lvl1pPr algn="r">
              <a:defRPr sz="1200"/>
            </a:lvl1pPr>
          </a:lstStyle>
          <a:p>
            <a:fld id="{2BF4C96F-5C6D-48ED-8D42-B768302B23AD}" type="datetimeFigureOut">
              <a:rPr lang="de-CH" smtClean="0"/>
              <a:t>12.12.2023</a:t>
            </a:fld>
            <a:endParaRPr lang="de-CH"/>
          </a:p>
        </p:txBody>
      </p:sp>
      <p:sp>
        <p:nvSpPr>
          <p:cNvPr id="4" name="Footer Placeholder 3">
            <a:extLst>
              <a:ext uri="{FF2B5EF4-FFF2-40B4-BE49-F238E27FC236}">
                <a16:creationId xmlns:a16="http://schemas.microsoft.com/office/drawing/2014/main" id="{84D7311C-885A-4219-9687-E8E9C81D3481}"/>
              </a:ext>
            </a:extLst>
          </p:cNvPr>
          <p:cNvSpPr>
            <a:spLocks noGrp="1"/>
          </p:cNvSpPr>
          <p:nvPr>
            <p:ph type="ftr" sz="quarter" idx="2"/>
          </p:nvPr>
        </p:nvSpPr>
        <p:spPr>
          <a:xfrm>
            <a:off x="1" y="9428584"/>
            <a:ext cx="2945659" cy="498054"/>
          </a:xfrm>
          <a:prstGeom prst="rect">
            <a:avLst/>
          </a:prstGeom>
        </p:spPr>
        <p:txBody>
          <a:bodyPr vert="horz" lIns="91440" tIns="45720" rIns="91440" bIns="45720" rtlCol="0" anchor="b"/>
          <a:lstStyle>
            <a:lvl1pPr algn="l">
              <a:defRPr sz="1200"/>
            </a:lvl1pPr>
          </a:lstStyle>
          <a:p>
            <a:endParaRPr lang="de-CH"/>
          </a:p>
        </p:txBody>
      </p:sp>
      <p:sp>
        <p:nvSpPr>
          <p:cNvPr id="5" name="Slide Number Placeholder 4">
            <a:extLst>
              <a:ext uri="{FF2B5EF4-FFF2-40B4-BE49-F238E27FC236}">
                <a16:creationId xmlns:a16="http://schemas.microsoft.com/office/drawing/2014/main" id="{88755352-F100-4DC1-827B-1EFA0F247A07}"/>
              </a:ext>
            </a:extLst>
          </p:cNvPr>
          <p:cNvSpPr>
            <a:spLocks noGrp="1"/>
          </p:cNvSpPr>
          <p:nvPr>
            <p:ph type="sldNum" sz="quarter" idx="3"/>
          </p:nvPr>
        </p:nvSpPr>
        <p:spPr>
          <a:xfrm>
            <a:off x="3850444" y="9428584"/>
            <a:ext cx="2945659" cy="498054"/>
          </a:xfrm>
          <a:prstGeom prst="rect">
            <a:avLst/>
          </a:prstGeom>
        </p:spPr>
        <p:txBody>
          <a:bodyPr vert="horz" lIns="91440" tIns="45720" rIns="91440" bIns="45720" rtlCol="0" anchor="b"/>
          <a:lstStyle>
            <a:lvl1pPr algn="r">
              <a:defRPr sz="1200"/>
            </a:lvl1pPr>
          </a:lstStyle>
          <a:p>
            <a:fld id="{EF76BEFE-BF9F-47C0-9B2B-37E6860B00C1}" type="slidenum">
              <a:rPr lang="de-CH" smtClean="0"/>
              <a:t>‹Nr.›</a:t>
            </a:fld>
            <a:endParaRPr lang="de-CH"/>
          </a:p>
        </p:txBody>
      </p:sp>
    </p:spTree>
    <p:extLst>
      <p:ext uri="{BB962C8B-B14F-4D97-AF65-F5344CB8AC3E}">
        <p14:creationId xmlns:p14="http://schemas.microsoft.com/office/powerpoint/2010/main" val="1245436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de-CH"/>
          </a:p>
        </p:txBody>
      </p:sp>
      <p:sp>
        <p:nvSpPr>
          <p:cNvPr id="3" name="Date Placeholder 2"/>
          <p:cNvSpPr>
            <a:spLocks noGrp="1"/>
          </p:cNvSpPr>
          <p:nvPr>
            <p:ph type="dt" idx="1"/>
          </p:nvPr>
        </p:nvSpPr>
        <p:spPr>
          <a:xfrm>
            <a:off x="3850444" y="1"/>
            <a:ext cx="2945659" cy="498055"/>
          </a:xfrm>
          <a:prstGeom prst="rect">
            <a:avLst/>
          </a:prstGeom>
        </p:spPr>
        <p:txBody>
          <a:bodyPr vert="horz" lIns="91440" tIns="45720" rIns="91440" bIns="45720" rtlCol="0"/>
          <a:lstStyle>
            <a:lvl1pPr algn="r">
              <a:defRPr sz="1200"/>
            </a:lvl1pPr>
          </a:lstStyle>
          <a:p>
            <a:fld id="{736D3A44-FA09-4C0A-99A6-1BA009890161}" type="datetimeFigureOut">
              <a:rPr lang="de-CH" smtClean="0"/>
              <a:t>12.12.2023</a:t>
            </a:fld>
            <a:endParaRPr lang="de-CH"/>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CH"/>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6" name="Footer Placeholder 5"/>
          <p:cNvSpPr>
            <a:spLocks noGrp="1"/>
          </p:cNvSpPr>
          <p:nvPr>
            <p:ph type="ftr" sz="quarter" idx="4"/>
          </p:nvPr>
        </p:nvSpPr>
        <p:spPr>
          <a:xfrm>
            <a:off x="1" y="9428584"/>
            <a:ext cx="2945659" cy="498054"/>
          </a:xfrm>
          <a:prstGeom prst="rect">
            <a:avLst/>
          </a:prstGeom>
        </p:spPr>
        <p:txBody>
          <a:bodyPr vert="horz" lIns="91440" tIns="45720" rIns="91440" bIns="45720" rtlCol="0" anchor="b"/>
          <a:lstStyle>
            <a:lvl1pPr algn="l">
              <a:defRPr sz="1200"/>
            </a:lvl1pPr>
          </a:lstStyle>
          <a:p>
            <a:endParaRPr lang="de-CH"/>
          </a:p>
        </p:txBody>
      </p:sp>
      <p:sp>
        <p:nvSpPr>
          <p:cNvPr id="7" name="Slide Number Placeholder 6"/>
          <p:cNvSpPr>
            <a:spLocks noGrp="1"/>
          </p:cNvSpPr>
          <p:nvPr>
            <p:ph type="sldNum" sz="quarter" idx="5"/>
          </p:nvPr>
        </p:nvSpPr>
        <p:spPr>
          <a:xfrm>
            <a:off x="3850444" y="9428584"/>
            <a:ext cx="2945659" cy="498054"/>
          </a:xfrm>
          <a:prstGeom prst="rect">
            <a:avLst/>
          </a:prstGeom>
        </p:spPr>
        <p:txBody>
          <a:bodyPr vert="horz" lIns="91440" tIns="45720" rIns="91440" bIns="45720" rtlCol="0" anchor="b"/>
          <a:lstStyle>
            <a:lvl1pPr algn="r">
              <a:defRPr sz="1200"/>
            </a:lvl1pPr>
          </a:lstStyle>
          <a:p>
            <a:fld id="{19EFE3F1-1C0D-4780-BCDC-4F7033F6C9E1}" type="slidenum">
              <a:rPr lang="de-CH" smtClean="0"/>
              <a:t>‹Nr.›</a:t>
            </a:fld>
            <a:endParaRPr lang="de-CH"/>
          </a:p>
        </p:txBody>
      </p:sp>
    </p:spTree>
    <p:extLst>
      <p:ext uri="{BB962C8B-B14F-4D97-AF65-F5344CB8AC3E}">
        <p14:creationId xmlns:p14="http://schemas.microsoft.com/office/powerpoint/2010/main" val="887218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19EFE3F1-1C0D-4780-BCDC-4F7033F6C9E1}" type="slidenum">
              <a:rPr lang="de-CH" smtClean="0"/>
              <a:t>12</a:t>
            </a:fld>
            <a:endParaRPr lang="de-CH"/>
          </a:p>
        </p:txBody>
      </p:sp>
    </p:spTree>
    <p:extLst>
      <p:ext uri="{BB962C8B-B14F-4D97-AF65-F5344CB8AC3E}">
        <p14:creationId xmlns:p14="http://schemas.microsoft.com/office/powerpoint/2010/main" val="1913196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19EFE3F1-1C0D-4780-BCDC-4F7033F6C9E1}" type="slidenum">
              <a:rPr lang="de-CH" smtClean="0"/>
              <a:t>17</a:t>
            </a:fld>
            <a:endParaRPr lang="de-CH"/>
          </a:p>
        </p:txBody>
      </p:sp>
    </p:spTree>
    <p:extLst>
      <p:ext uri="{BB962C8B-B14F-4D97-AF65-F5344CB8AC3E}">
        <p14:creationId xmlns:p14="http://schemas.microsoft.com/office/powerpoint/2010/main" val="15551168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Slide 1">
    <p:bg>
      <p:bgPr>
        <a:solidFill>
          <a:schemeClr val="bg1"/>
        </a:solidFill>
        <a:effectLst/>
      </p:bgPr>
    </p:bg>
    <p:spTree>
      <p:nvGrpSpPr>
        <p:cNvPr id="1" name=""/>
        <p:cNvGrpSpPr/>
        <p:nvPr/>
      </p:nvGrpSpPr>
      <p:grpSpPr>
        <a:xfrm>
          <a:off x="0" y="0"/>
          <a:ext cx="0" cy="0"/>
          <a:chOff x="0" y="0"/>
          <a:chExt cx="0" cy="0"/>
        </a:xfrm>
      </p:grpSpPr>
      <p:pic>
        <p:nvPicPr>
          <p:cNvPr id="13" name="Picture 12" descr="A picture containing skating, building, ramp, board&#10;&#10;Description automatically generated">
            <a:extLst>
              <a:ext uri="{FF2B5EF4-FFF2-40B4-BE49-F238E27FC236}">
                <a16:creationId xmlns:a16="http://schemas.microsoft.com/office/drawing/2014/main" id="{9F7E1813-5682-4AAE-8DC8-5A613DE12B9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36420" cy="5143500"/>
          </a:xfrm>
          <a:prstGeom prst="rect">
            <a:avLst/>
          </a:prstGeom>
        </p:spPr>
      </p:pic>
      <p:sp>
        <p:nvSpPr>
          <p:cNvPr id="11" name="Freeform: Shape 10">
            <a:extLst>
              <a:ext uri="{FF2B5EF4-FFF2-40B4-BE49-F238E27FC236}">
                <a16:creationId xmlns:a16="http://schemas.microsoft.com/office/drawing/2014/main" id="{43D7A234-EBF8-4A9A-ACFF-4329BD747ADC}"/>
              </a:ext>
            </a:extLst>
          </p:cNvPr>
          <p:cNvSpPr>
            <a:spLocks noChangeAspect="1"/>
          </p:cNvSpPr>
          <p:nvPr userDrawn="1"/>
        </p:nvSpPr>
        <p:spPr>
          <a:xfrm>
            <a:off x="4575791" y="3166310"/>
            <a:ext cx="4568210" cy="5009983"/>
          </a:xfrm>
          <a:custGeom>
            <a:avLst/>
            <a:gdLst>
              <a:gd name="connsiteX0" fmla="*/ 0 w 3106057"/>
              <a:gd name="connsiteY0" fmla="*/ 711200 h 3403600"/>
              <a:gd name="connsiteX1" fmla="*/ 3106057 w 3106057"/>
              <a:gd name="connsiteY1" fmla="*/ 0 h 3403600"/>
              <a:gd name="connsiteX2" fmla="*/ 3106057 w 3106057"/>
              <a:gd name="connsiteY2" fmla="*/ 3403600 h 3403600"/>
              <a:gd name="connsiteX3" fmla="*/ 449943 w 3106057"/>
              <a:gd name="connsiteY3" fmla="*/ 3222171 h 3403600"/>
              <a:gd name="connsiteX4" fmla="*/ 0 w 3106057"/>
              <a:gd name="connsiteY4" fmla="*/ 711200 h 340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6057" h="3403600">
                <a:moveTo>
                  <a:pt x="0" y="711200"/>
                </a:moveTo>
                <a:lnTo>
                  <a:pt x="3106057" y="0"/>
                </a:lnTo>
                <a:lnTo>
                  <a:pt x="3106057" y="3403600"/>
                </a:lnTo>
                <a:lnTo>
                  <a:pt x="449943" y="3222171"/>
                </a:lnTo>
                <a:lnTo>
                  <a:pt x="0" y="7112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 name="TextBox 13">
            <a:extLst>
              <a:ext uri="{FF2B5EF4-FFF2-40B4-BE49-F238E27FC236}">
                <a16:creationId xmlns:a16="http://schemas.microsoft.com/office/drawing/2014/main" id="{69B6FC2A-29C4-4742-B32D-604659C0CB22}"/>
              </a:ext>
            </a:extLst>
          </p:cNvPr>
          <p:cNvSpPr txBox="1"/>
          <p:nvPr userDrawn="1"/>
        </p:nvSpPr>
        <p:spPr>
          <a:xfrm>
            <a:off x="6789318" y="4613375"/>
            <a:ext cx="1995907" cy="153888"/>
          </a:xfrm>
          <a:prstGeom prst="rect">
            <a:avLst/>
          </a:prstGeom>
          <a:noFill/>
        </p:spPr>
        <p:txBody>
          <a:bodyPr wrap="square" lIns="0" tIns="0" rIns="0" bIns="0" rtlCol="0">
            <a:spAutoFit/>
          </a:bodyPr>
          <a:lstStyle/>
          <a:p>
            <a:pPr algn="r"/>
            <a:r>
              <a:rPr lang="de-CH" sz="1000">
                <a:solidFill>
                  <a:schemeClr val="bg2"/>
                </a:solidFill>
              </a:rPr>
              <a:t>From </a:t>
            </a:r>
            <a:r>
              <a:rPr lang="de-CH" sz="1000" err="1">
                <a:solidFill>
                  <a:schemeClr val="bg2"/>
                </a:solidFill>
              </a:rPr>
              <a:t>insight</a:t>
            </a:r>
            <a:r>
              <a:rPr lang="de-CH" sz="1000">
                <a:solidFill>
                  <a:schemeClr val="bg2"/>
                </a:solidFill>
              </a:rPr>
              <a:t> </a:t>
            </a:r>
            <a:r>
              <a:rPr lang="de-CH" sz="1000" err="1">
                <a:solidFill>
                  <a:schemeClr val="bg2"/>
                </a:solidFill>
              </a:rPr>
              <a:t>to</a:t>
            </a:r>
            <a:r>
              <a:rPr lang="de-CH" sz="1000">
                <a:solidFill>
                  <a:schemeClr val="bg2"/>
                </a:solidFill>
              </a:rPr>
              <a:t> </a:t>
            </a:r>
            <a:r>
              <a:rPr lang="de-CH" sz="1000" err="1">
                <a:solidFill>
                  <a:schemeClr val="bg2"/>
                </a:solidFill>
              </a:rPr>
              <a:t>impact</a:t>
            </a:r>
            <a:r>
              <a:rPr lang="de-CH" sz="1000">
                <a:solidFill>
                  <a:schemeClr val="bg2"/>
                </a:solidFill>
              </a:rPr>
              <a:t>.</a:t>
            </a:r>
          </a:p>
        </p:txBody>
      </p:sp>
      <p:pic>
        <p:nvPicPr>
          <p:cNvPr id="486776233" name="Rectangle 2" descr="{&quot;templafy&quot;:{&quot;id&quot;:&quot;cacee5fa-7f03-49aa-8d42-ed6f26d466bb&quot;}}"/>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1173" y="313025"/>
            <a:ext cx="2286000" cy="766800"/>
          </a:xfrm>
          <a:prstGeom prst="rect">
            <a:avLst/>
          </a:prstGeom>
        </p:spPr>
      </p:pic>
      <p:sp>
        <p:nvSpPr>
          <p:cNvPr id="5" name="Title 4">
            <a:extLst>
              <a:ext uri="{FF2B5EF4-FFF2-40B4-BE49-F238E27FC236}">
                <a16:creationId xmlns:a16="http://schemas.microsoft.com/office/drawing/2014/main" id="{A891F29F-BED8-4555-9938-829D3AC33287}"/>
              </a:ext>
            </a:extLst>
          </p:cNvPr>
          <p:cNvSpPr>
            <a:spLocks noGrp="1"/>
          </p:cNvSpPr>
          <p:nvPr>
            <p:ph type="title"/>
          </p:nvPr>
        </p:nvSpPr>
        <p:spPr>
          <a:xfrm>
            <a:off x="827015" y="1098178"/>
            <a:ext cx="7958210" cy="1792800"/>
          </a:xfrm>
        </p:spPr>
        <p:txBody>
          <a:bodyPr anchor="b"/>
          <a:lstStyle>
            <a:lvl1pPr>
              <a:lnSpc>
                <a:spcPts val="4200"/>
              </a:lnSpc>
              <a:defRPr sz="4000">
                <a:latin typeface="Gill Sans Nova Light" panose="020B0302020104020203" pitchFamily="34" charset="0"/>
              </a:defRPr>
            </a:lvl1pPr>
          </a:lstStyle>
          <a:p>
            <a:r>
              <a:rPr lang="de-CH"/>
              <a:t>Click to edit Master title style</a:t>
            </a:r>
          </a:p>
        </p:txBody>
      </p:sp>
      <p:sp>
        <p:nvSpPr>
          <p:cNvPr id="7" name="Text Placeholder 6">
            <a:extLst>
              <a:ext uri="{FF2B5EF4-FFF2-40B4-BE49-F238E27FC236}">
                <a16:creationId xmlns:a16="http://schemas.microsoft.com/office/drawing/2014/main" id="{D3654089-CB0E-4321-8557-8E0B4ACD847A}"/>
              </a:ext>
            </a:extLst>
          </p:cNvPr>
          <p:cNvSpPr>
            <a:spLocks noGrp="1"/>
          </p:cNvSpPr>
          <p:nvPr>
            <p:ph type="body" sz="quarter" idx="10"/>
          </p:nvPr>
        </p:nvSpPr>
        <p:spPr>
          <a:xfrm>
            <a:off x="831027" y="3123868"/>
            <a:ext cx="3650486" cy="1356057"/>
          </a:xfrm>
        </p:spPr>
        <p:txBody>
          <a:bodyPr>
            <a:normAutofit/>
          </a:bodyPr>
          <a:lstStyle>
            <a:lvl1pPr marL="0" indent="0">
              <a:spcAft>
                <a:spcPts val="0"/>
              </a:spcAft>
              <a:buFont typeface="Arial" panose="020B0604020202020204" pitchFamily="34" charset="0"/>
              <a:buNone/>
              <a:defRPr sz="1600"/>
            </a:lvl1pPr>
            <a:lvl2pPr marL="0" indent="0">
              <a:spcAft>
                <a:spcPts val="0"/>
              </a:spcAft>
              <a:buNone/>
              <a:defRPr sz="1600"/>
            </a:lvl2pPr>
            <a:lvl3pPr marL="0" indent="0">
              <a:spcAft>
                <a:spcPts val="0"/>
              </a:spcAft>
              <a:buNone/>
              <a:defRPr sz="1600"/>
            </a:lvl3pPr>
            <a:lvl4pPr marL="0" indent="0">
              <a:spcAft>
                <a:spcPts val="0"/>
              </a:spcAft>
              <a:buNone/>
              <a:defRPr sz="1600"/>
            </a:lvl4pPr>
            <a:lvl5pPr marL="0" indent="0">
              <a:spcAft>
                <a:spcPts val="0"/>
              </a:spcAft>
              <a:buNone/>
              <a:defRPr sz="1600"/>
            </a:lvl5p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p>
        </p:txBody>
      </p:sp>
    </p:spTree>
    <p:extLst>
      <p:ext uri="{BB962C8B-B14F-4D97-AF65-F5344CB8AC3E}">
        <p14:creationId xmlns:p14="http://schemas.microsoft.com/office/powerpoint/2010/main" val="1505765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wei Bilder mit Legend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FFEC9FF2-0829-44EA-809D-F5C42173624F}"/>
              </a:ext>
            </a:extLst>
          </p:cNvPr>
          <p:cNvSpPr>
            <a:spLocks noChangeAspect="1"/>
          </p:cNvSpPr>
          <p:nvPr userDrawn="1"/>
        </p:nvSpPr>
        <p:spPr>
          <a:xfrm>
            <a:off x="8570473" y="4701166"/>
            <a:ext cx="213389" cy="233831"/>
          </a:xfrm>
          <a:custGeom>
            <a:avLst/>
            <a:gdLst>
              <a:gd name="connsiteX0" fmla="*/ 0 w 3106057"/>
              <a:gd name="connsiteY0" fmla="*/ 711200 h 3403600"/>
              <a:gd name="connsiteX1" fmla="*/ 3106057 w 3106057"/>
              <a:gd name="connsiteY1" fmla="*/ 0 h 3403600"/>
              <a:gd name="connsiteX2" fmla="*/ 3106057 w 3106057"/>
              <a:gd name="connsiteY2" fmla="*/ 3403600 h 3403600"/>
              <a:gd name="connsiteX3" fmla="*/ 449943 w 3106057"/>
              <a:gd name="connsiteY3" fmla="*/ 3222171 h 3403600"/>
              <a:gd name="connsiteX4" fmla="*/ 0 w 3106057"/>
              <a:gd name="connsiteY4" fmla="*/ 711200 h 340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6057" h="3403600">
                <a:moveTo>
                  <a:pt x="0" y="711200"/>
                </a:moveTo>
                <a:lnTo>
                  <a:pt x="3106057" y="0"/>
                </a:lnTo>
                <a:lnTo>
                  <a:pt x="3106057" y="3403600"/>
                </a:lnTo>
                <a:lnTo>
                  <a:pt x="449943" y="3222171"/>
                </a:lnTo>
                <a:lnTo>
                  <a:pt x="0" y="7112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Slide Number Placeholder 6">
            <a:extLst>
              <a:ext uri="{FF2B5EF4-FFF2-40B4-BE49-F238E27FC236}">
                <a16:creationId xmlns:a16="http://schemas.microsoft.com/office/drawing/2014/main" id="{7AD794AC-1E69-4E4D-9E6D-26F34827B225}"/>
              </a:ext>
            </a:extLst>
          </p:cNvPr>
          <p:cNvSpPr>
            <a:spLocks noGrp="1"/>
          </p:cNvSpPr>
          <p:nvPr>
            <p:ph type="sldNum" sz="quarter" idx="12"/>
          </p:nvPr>
        </p:nvSpPr>
        <p:spPr/>
        <p:txBody>
          <a:bodyPr/>
          <a:lstStyle/>
          <a:p>
            <a:fld id="{7559FC98-AF75-4A00-A03C-DF9FEBF6BCB9}" type="slidenum">
              <a:rPr lang="de-CH" smtClean="0"/>
              <a:t>‹Nr.›</a:t>
            </a:fld>
            <a:endParaRPr lang="de-CH"/>
          </a:p>
        </p:txBody>
      </p:sp>
      <p:sp>
        <p:nvSpPr>
          <p:cNvPr id="10" name="Picture Placeholder 9">
            <a:extLst>
              <a:ext uri="{FF2B5EF4-FFF2-40B4-BE49-F238E27FC236}">
                <a16:creationId xmlns:a16="http://schemas.microsoft.com/office/drawing/2014/main" id="{46547A73-96B4-4B49-A320-28015EA72F84}"/>
              </a:ext>
            </a:extLst>
          </p:cNvPr>
          <p:cNvSpPr>
            <a:spLocks noGrp="1"/>
          </p:cNvSpPr>
          <p:nvPr>
            <p:ph type="pic" sz="quarter" idx="14"/>
          </p:nvPr>
        </p:nvSpPr>
        <p:spPr>
          <a:xfrm>
            <a:off x="0" y="0"/>
            <a:ext cx="4571999" cy="3887599"/>
          </a:xfrm>
        </p:spPr>
        <p:txBody>
          <a:bodyPr/>
          <a:lstStyle/>
          <a:p>
            <a:r>
              <a:rPr lang="de-CH"/>
              <a:t>Click icon to add picture</a:t>
            </a:r>
          </a:p>
        </p:txBody>
      </p:sp>
      <p:sp>
        <p:nvSpPr>
          <p:cNvPr id="11" name="Picture Placeholder 9">
            <a:extLst>
              <a:ext uri="{FF2B5EF4-FFF2-40B4-BE49-F238E27FC236}">
                <a16:creationId xmlns:a16="http://schemas.microsoft.com/office/drawing/2014/main" id="{43F6FA5C-D25E-4346-815E-CF6B33F724AB}"/>
              </a:ext>
            </a:extLst>
          </p:cNvPr>
          <p:cNvSpPr>
            <a:spLocks noGrp="1"/>
          </p:cNvSpPr>
          <p:nvPr>
            <p:ph type="pic" sz="quarter" idx="15"/>
          </p:nvPr>
        </p:nvSpPr>
        <p:spPr>
          <a:xfrm>
            <a:off x="4572000" y="0"/>
            <a:ext cx="4572000" cy="3887599"/>
          </a:xfrm>
        </p:spPr>
        <p:txBody>
          <a:bodyPr/>
          <a:lstStyle/>
          <a:p>
            <a:r>
              <a:rPr lang="de-CH"/>
              <a:t>Click icon to add picture</a:t>
            </a:r>
          </a:p>
        </p:txBody>
      </p:sp>
      <p:sp>
        <p:nvSpPr>
          <p:cNvPr id="4" name="Text Placeholder 3">
            <a:extLst>
              <a:ext uri="{FF2B5EF4-FFF2-40B4-BE49-F238E27FC236}">
                <a16:creationId xmlns:a16="http://schemas.microsoft.com/office/drawing/2014/main" id="{C19FAD45-6EEE-4522-8CA6-5189DCDD487C}"/>
              </a:ext>
            </a:extLst>
          </p:cNvPr>
          <p:cNvSpPr>
            <a:spLocks noGrp="1"/>
          </p:cNvSpPr>
          <p:nvPr>
            <p:ph type="body" sz="quarter" idx="16"/>
          </p:nvPr>
        </p:nvSpPr>
        <p:spPr>
          <a:xfrm>
            <a:off x="358775" y="3989388"/>
            <a:ext cx="4122738" cy="490537"/>
          </a:xfrm>
        </p:spPr>
        <p:txBody>
          <a:bodyPr anchor="b">
            <a:normAutofit/>
          </a:bodyPr>
          <a:lstStyle>
            <a:lvl1pPr marL="0" indent="0">
              <a:buFont typeface="Arial" panose="020B0604020202020204" pitchFamily="34" charset="0"/>
              <a:buNone/>
              <a:defRPr sz="1400"/>
            </a:lvl1pPr>
            <a:lvl2pPr marL="0" indent="0">
              <a:buNone/>
              <a:defRPr sz="1400"/>
            </a:lvl2pPr>
            <a:lvl3pPr marL="0" indent="0">
              <a:buNone/>
              <a:defRPr sz="1400"/>
            </a:lvl3pPr>
            <a:lvl4pPr marL="0" indent="0">
              <a:buNone/>
              <a:defRPr sz="1400"/>
            </a:lvl4pPr>
            <a:lvl5pPr marL="0" indent="0">
              <a:buFont typeface="Arial" panose="020B0604020202020204" pitchFamily="34" charset="0"/>
              <a:buNone/>
              <a:defRPr sz="1400"/>
            </a:lvl5pPr>
          </a:lstStyle>
          <a:p>
            <a:pPr lvl="0"/>
            <a:r>
              <a:rPr lang="de-CH"/>
              <a:t>Click to edit Master text styles</a:t>
            </a:r>
          </a:p>
        </p:txBody>
      </p:sp>
      <p:sp>
        <p:nvSpPr>
          <p:cNvPr id="12" name="Text Placeholder 3">
            <a:extLst>
              <a:ext uri="{FF2B5EF4-FFF2-40B4-BE49-F238E27FC236}">
                <a16:creationId xmlns:a16="http://schemas.microsoft.com/office/drawing/2014/main" id="{447F9A9E-BA08-4C8F-96E1-0E7C7D71B398}"/>
              </a:ext>
            </a:extLst>
          </p:cNvPr>
          <p:cNvSpPr>
            <a:spLocks noGrp="1"/>
          </p:cNvSpPr>
          <p:nvPr>
            <p:ph type="body" sz="quarter" idx="17"/>
          </p:nvPr>
        </p:nvSpPr>
        <p:spPr>
          <a:xfrm>
            <a:off x="4662487" y="3989387"/>
            <a:ext cx="4122738" cy="490537"/>
          </a:xfrm>
        </p:spPr>
        <p:txBody>
          <a:bodyPr anchor="b">
            <a:normAutofit/>
          </a:bodyPr>
          <a:lstStyle>
            <a:lvl1pPr marL="0" indent="0">
              <a:buFont typeface="Arial" panose="020B0604020202020204" pitchFamily="34" charset="0"/>
              <a:buNone/>
              <a:defRPr sz="1400"/>
            </a:lvl1pPr>
            <a:lvl2pPr marL="0" indent="0">
              <a:buNone/>
              <a:defRPr sz="1400"/>
            </a:lvl2pPr>
            <a:lvl3pPr marL="0" indent="0">
              <a:buNone/>
              <a:defRPr sz="1400"/>
            </a:lvl3pPr>
            <a:lvl4pPr marL="0" indent="0">
              <a:buNone/>
              <a:defRPr sz="1400"/>
            </a:lvl4pPr>
            <a:lvl5pPr marL="0" indent="0">
              <a:buFont typeface="Arial" panose="020B0604020202020204" pitchFamily="34" charset="0"/>
              <a:buNone/>
              <a:defRPr sz="1400"/>
            </a:lvl5pPr>
          </a:lstStyle>
          <a:p>
            <a:pPr lvl="0"/>
            <a:r>
              <a:rPr lang="de-CH"/>
              <a:t>Click to edit Master text styles</a:t>
            </a:r>
          </a:p>
        </p:txBody>
      </p:sp>
      <p:pic>
        <p:nvPicPr>
          <p:cNvPr id="1618530139" name="Rectangle 14" descr="{&quot;templafy&quot;:{&quot;id&quot;:&quot;b082281f-d59c-42d7-8503-d6e7997ff22e&quot;}}"/>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8775" y="4668427"/>
            <a:ext cx="1054800" cy="352800"/>
          </a:xfrm>
          <a:prstGeom prst="rect">
            <a:avLst/>
          </a:prstGeom>
        </p:spPr>
      </p:pic>
      <p:sp>
        <p:nvSpPr>
          <p:cNvPr id="14" name="Rectangle 13" descr="{&quot;templafy&quot;:{&quot;id&quot;:&quot;7085c90b-7c85-486c-bbd3-67583940066b&quot;}}">
            <a:extLst>
              <a:ext uri="{FF2B5EF4-FFF2-40B4-BE49-F238E27FC236}">
                <a16:creationId xmlns:a16="http://schemas.microsoft.com/office/drawing/2014/main" id="{EF755AF0-F63E-4747-9211-327C44DA029F}"/>
              </a:ext>
            </a:extLst>
          </p:cNvPr>
          <p:cNvSpPr/>
          <p:nvPr userDrawn="1"/>
        </p:nvSpPr>
        <p:spPr>
          <a:xfrm>
            <a:off x="2516261" y="4767263"/>
            <a:ext cx="3884539" cy="225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de-CH" sz="800">
              <a:solidFill>
                <a:schemeClr val="tx1"/>
              </a:solidFill>
            </a:endParaRPr>
          </a:p>
        </p:txBody>
      </p:sp>
      <p:sp>
        <p:nvSpPr>
          <p:cNvPr id="16" name="Rectangle 15" descr="{&quot;templafy&quot;:{&quot;id&quot;:&quot;a5f6ee4e-fde7-4d61-b352-327e81d59e1e&quot;}}" hidden="1">
            <a:extLst>
              <a:ext uri="{FF2B5EF4-FFF2-40B4-BE49-F238E27FC236}">
                <a16:creationId xmlns:a16="http://schemas.microsoft.com/office/drawing/2014/main" id="{97ACC166-7757-4B59-A180-1D797D03E7B1}"/>
              </a:ext>
            </a:extLst>
          </p:cNvPr>
          <p:cNvSpPr/>
          <p:nvPr userDrawn="1"/>
        </p:nvSpPr>
        <p:spPr>
          <a:xfrm>
            <a:off x="358775" y="4768290"/>
            <a:ext cx="2569063" cy="188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de-CH" sz="800" u="none">
                <a:solidFill>
                  <a:schemeClr val="tx1"/>
                </a:solidFill>
              </a:rPr>
              <a:t>Universität St.Gallen (HSG)
Institut für Systemisches Management und Public Governance </a:t>
            </a:r>
          </a:p>
        </p:txBody>
      </p:sp>
      <p:sp>
        <p:nvSpPr>
          <p:cNvPr id="2" name="Rectangle 7" descr="{&quot;templafy&quot;:{&quot;id&quot;:&quot;9af93e82-8e6d-4f8b-89f7-6c72ee1eb8db&quot;}}">
            <a:extLst>
              <a:ext uri="{FF2B5EF4-FFF2-40B4-BE49-F238E27FC236}">
                <a16:creationId xmlns:a16="http://schemas.microsoft.com/office/drawing/2014/main" id="{FC864DB3-0853-6C64-06B8-0383586DA6A6}"/>
              </a:ext>
            </a:extLst>
          </p:cNvPr>
          <p:cNvSpPr/>
          <p:nvPr userDrawn="1"/>
        </p:nvSpPr>
        <p:spPr>
          <a:xfrm>
            <a:off x="6804000" y="4770373"/>
            <a:ext cx="1177196" cy="184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de-CH" sz="800">
                <a:solidFill>
                  <a:schemeClr val="tx1"/>
                </a:solidFill>
              </a:rPr>
              <a:t>15. August 2023</a:t>
            </a:r>
          </a:p>
        </p:txBody>
      </p:sp>
    </p:spTree>
    <p:extLst>
      <p:ext uri="{BB962C8B-B14F-4D97-AF65-F5344CB8AC3E}">
        <p14:creationId xmlns:p14="http://schemas.microsoft.com/office/powerpoint/2010/main" val="2081201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D8E670C-89F1-48DF-ADBA-904A263650AF}"/>
              </a:ext>
            </a:extLst>
          </p:cNvPr>
          <p:cNvSpPr>
            <a:spLocks noChangeAspect="1"/>
          </p:cNvSpPr>
          <p:nvPr userDrawn="1"/>
        </p:nvSpPr>
        <p:spPr>
          <a:xfrm>
            <a:off x="8570473" y="4701166"/>
            <a:ext cx="213389" cy="233831"/>
          </a:xfrm>
          <a:custGeom>
            <a:avLst/>
            <a:gdLst>
              <a:gd name="connsiteX0" fmla="*/ 0 w 3106057"/>
              <a:gd name="connsiteY0" fmla="*/ 711200 h 3403600"/>
              <a:gd name="connsiteX1" fmla="*/ 3106057 w 3106057"/>
              <a:gd name="connsiteY1" fmla="*/ 0 h 3403600"/>
              <a:gd name="connsiteX2" fmla="*/ 3106057 w 3106057"/>
              <a:gd name="connsiteY2" fmla="*/ 3403600 h 3403600"/>
              <a:gd name="connsiteX3" fmla="*/ 449943 w 3106057"/>
              <a:gd name="connsiteY3" fmla="*/ 3222171 h 3403600"/>
              <a:gd name="connsiteX4" fmla="*/ 0 w 3106057"/>
              <a:gd name="connsiteY4" fmla="*/ 711200 h 340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6057" h="3403600">
                <a:moveTo>
                  <a:pt x="0" y="711200"/>
                </a:moveTo>
                <a:lnTo>
                  <a:pt x="3106057" y="0"/>
                </a:lnTo>
                <a:lnTo>
                  <a:pt x="3106057" y="3403600"/>
                </a:lnTo>
                <a:lnTo>
                  <a:pt x="449943" y="3222171"/>
                </a:lnTo>
                <a:lnTo>
                  <a:pt x="0" y="7112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itle 1">
            <a:extLst>
              <a:ext uri="{FF2B5EF4-FFF2-40B4-BE49-F238E27FC236}">
                <a16:creationId xmlns:a16="http://schemas.microsoft.com/office/drawing/2014/main" id="{A5AFF4CC-30A2-4B7B-BA9D-1A66D47649F5}"/>
              </a:ext>
            </a:extLst>
          </p:cNvPr>
          <p:cNvSpPr>
            <a:spLocks noGrp="1"/>
          </p:cNvSpPr>
          <p:nvPr>
            <p:ph type="title"/>
          </p:nvPr>
        </p:nvSpPr>
        <p:spPr/>
        <p:txBody>
          <a:bodyPr/>
          <a:lstStyle/>
          <a:p>
            <a:r>
              <a:rPr lang="de-CH"/>
              <a:t>Click to edit Master title style</a:t>
            </a:r>
          </a:p>
        </p:txBody>
      </p:sp>
      <p:sp>
        <p:nvSpPr>
          <p:cNvPr id="5" name="Slide Number Placeholder 4">
            <a:extLst>
              <a:ext uri="{FF2B5EF4-FFF2-40B4-BE49-F238E27FC236}">
                <a16:creationId xmlns:a16="http://schemas.microsoft.com/office/drawing/2014/main" id="{C5D39D30-BB72-44AA-B142-468FFB51D75B}"/>
              </a:ext>
            </a:extLst>
          </p:cNvPr>
          <p:cNvSpPr>
            <a:spLocks noGrp="1"/>
          </p:cNvSpPr>
          <p:nvPr>
            <p:ph type="sldNum" sz="quarter" idx="12"/>
          </p:nvPr>
        </p:nvSpPr>
        <p:spPr/>
        <p:txBody>
          <a:bodyPr/>
          <a:lstStyle/>
          <a:p>
            <a:fld id="{7559FC98-AF75-4A00-A03C-DF9FEBF6BCB9}" type="slidenum">
              <a:rPr lang="de-CH" smtClean="0"/>
              <a:t>‹Nr.›</a:t>
            </a:fld>
            <a:endParaRPr lang="de-CH"/>
          </a:p>
        </p:txBody>
      </p:sp>
      <p:pic>
        <p:nvPicPr>
          <p:cNvPr id="739533062" name="Rectangle 9" descr="{&quot;templafy&quot;:{&quot;id&quot;:&quot;1f5e304a-0918-48af-baf9-43e5c0f33578&quot;}}"/>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8775" y="4668427"/>
            <a:ext cx="1054800" cy="352800"/>
          </a:xfrm>
          <a:prstGeom prst="rect">
            <a:avLst/>
          </a:prstGeom>
        </p:spPr>
      </p:pic>
      <p:sp>
        <p:nvSpPr>
          <p:cNvPr id="11" name="Rectangle 10" descr="{&quot;templafy&quot;:{&quot;id&quot;:&quot;4fb7fd7d-c056-4496-9fca-3d0d9173ef74&quot;}}">
            <a:extLst>
              <a:ext uri="{FF2B5EF4-FFF2-40B4-BE49-F238E27FC236}">
                <a16:creationId xmlns:a16="http://schemas.microsoft.com/office/drawing/2014/main" id="{3ED3541B-0C4B-4AD3-A0FB-BB276047ADCE}"/>
              </a:ext>
            </a:extLst>
          </p:cNvPr>
          <p:cNvSpPr/>
          <p:nvPr userDrawn="1"/>
        </p:nvSpPr>
        <p:spPr>
          <a:xfrm>
            <a:off x="2516261" y="4767263"/>
            <a:ext cx="3884539" cy="225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de-CH" sz="800">
              <a:solidFill>
                <a:schemeClr val="tx1"/>
              </a:solidFill>
            </a:endParaRPr>
          </a:p>
        </p:txBody>
      </p:sp>
      <p:sp>
        <p:nvSpPr>
          <p:cNvPr id="12" name="Rectangle 11" descr="{&quot;templafy&quot;:{&quot;id&quot;:&quot;a215e12e-05c1-4d89-8d27-88c2ffb06766&quot;}}" hidden="1">
            <a:extLst>
              <a:ext uri="{FF2B5EF4-FFF2-40B4-BE49-F238E27FC236}">
                <a16:creationId xmlns:a16="http://schemas.microsoft.com/office/drawing/2014/main" id="{87F7EA06-4518-4086-9E1C-ACD1F4782ADD}"/>
              </a:ext>
            </a:extLst>
          </p:cNvPr>
          <p:cNvSpPr/>
          <p:nvPr userDrawn="1"/>
        </p:nvSpPr>
        <p:spPr>
          <a:xfrm>
            <a:off x="358775" y="4768290"/>
            <a:ext cx="2569063" cy="188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de-CH" sz="800" u="none">
                <a:solidFill>
                  <a:schemeClr val="tx1"/>
                </a:solidFill>
              </a:rPr>
              <a:t>Universität St.Gallen (HSG)
Institut für Systemisches Management und Public Governance </a:t>
            </a:r>
          </a:p>
        </p:txBody>
      </p:sp>
      <p:sp>
        <p:nvSpPr>
          <p:cNvPr id="3" name="Rectangle 7" descr="{&quot;templafy&quot;:{&quot;id&quot;:&quot;9af93e82-8e6d-4f8b-89f7-6c72ee1eb8db&quot;}}">
            <a:extLst>
              <a:ext uri="{FF2B5EF4-FFF2-40B4-BE49-F238E27FC236}">
                <a16:creationId xmlns:a16="http://schemas.microsoft.com/office/drawing/2014/main" id="{E3C390FF-33F0-55E7-98C6-2CBFA3671C11}"/>
              </a:ext>
            </a:extLst>
          </p:cNvPr>
          <p:cNvSpPr/>
          <p:nvPr userDrawn="1"/>
        </p:nvSpPr>
        <p:spPr>
          <a:xfrm>
            <a:off x="6804000" y="4770373"/>
            <a:ext cx="1177196" cy="184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de-CH" sz="800" dirty="0">
                <a:solidFill>
                  <a:schemeClr val="tx1"/>
                </a:solidFill>
              </a:rPr>
              <a:t>29. November 2023</a:t>
            </a:r>
          </a:p>
        </p:txBody>
      </p:sp>
    </p:spTree>
    <p:extLst>
      <p:ext uri="{BB962C8B-B14F-4D97-AF65-F5344CB8AC3E}">
        <p14:creationId xmlns:p14="http://schemas.microsoft.com/office/powerpoint/2010/main" val="3851403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Vollfläch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C11C186-C392-4982-A2C0-7824EE98FA4F}"/>
              </a:ext>
            </a:extLst>
          </p:cNvPr>
          <p:cNvSpPr>
            <a:spLocks noGrp="1"/>
          </p:cNvSpPr>
          <p:nvPr>
            <p:ph type="pic" sz="quarter" idx="10"/>
          </p:nvPr>
        </p:nvSpPr>
        <p:spPr>
          <a:xfrm>
            <a:off x="0" y="0"/>
            <a:ext cx="9144000" cy="5143500"/>
          </a:xfrm>
        </p:spPr>
        <p:txBody>
          <a:bodyPr/>
          <a:lstStyle/>
          <a:p>
            <a:r>
              <a:rPr lang="de-CH"/>
              <a:t>Click icon to add picture</a:t>
            </a:r>
          </a:p>
        </p:txBody>
      </p:sp>
    </p:spTree>
    <p:extLst>
      <p:ext uri="{BB962C8B-B14F-4D97-AF65-F5344CB8AC3E}">
        <p14:creationId xmlns:p14="http://schemas.microsoft.com/office/powerpoint/2010/main" val="3489334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itat schwarze Schrift">
    <p:bg>
      <p:bgPr>
        <a:solidFill>
          <a:schemeClr val="accent2"/>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95F94A4-74DF-4FC6-AF8D-8F883B56E718}"/>
              </a:ext>
            </a:extLst>
          </p:cNvPr>
          <p:cNvSpPr>
            <a:spLocks noGrp="1"/>
          </p:cNvSpPr>
          <p:nvPr>
            <p:ph type="body" sz="quarter" idx="10"/>
          </p:nvPr>
        </p:nvSpPr>
        <p:spPr>
          <a:xfrm>
            <a:off x="828000" y="735013"/>
            <a:ext cx="7957225" cy="2525712"/>
          </a:xfrm>
        </p:spPr>
        <p:txBody>
          <a:bodyPr anchor="b">
            <a:normAutofit/>
          </a:bodyPr>
          <a:lstStyle>
            <a:lvl1pPr marL="0">
              <a:lnSpc>
                <a:spcPct val="110000"/>
              </a:lnSpc>
              <a:buFontTx/>
              <a:buNone/>
              <a:defRPr sz="5000">
                <a:solidFill>
                  <a:schemeClr val="tx1"/>
                </a:solidFill>
                <a:latin typeface="Gill Sans Nova Light" panose="020B0302020104020203" pitchFamily="34" charset="0"/>
              </a:defRPr>
            </a:lvl1pPr>
            <a:lvl2pPr marL="0" indent="0">
              <a:lnSpc>
                <a:spcPts val="5200"/>
              </a:lnSpc>
              <a:buFontTx/>
              <a:buNone/>
              <a:defRPr sz="5000">
                <a:solidFill>
                  <a:schemeClr val="tx1"/>
                </a:solidFill>
                <a:latin typeface="Gill Alt One MT Light" panose="020B0302020104020203" pitchFamily="34" charset="0"/>
              </a:defRPr>
            </a:lvl2pPr>
            <a:lvl3pPr marL="0" indent="0">
              <a:lnSpc>
                <a:spcPts val="5200"/>
              </a:lnSpc>
              <a:buFontTx/>
              <a:buNone/>
              <a:defRPr sz="5000">
                <a:solidFill>
                  <a:schemeClr val="tx1"/>
                </a:solidFill>
                <a:latin typeface="Gill Alt One MT Light" panose="020B0302020104020203" pitchFamily="34" charset="0"/>
              </a:defRPr>
            </a:lvl3pPr>
            <a:lvl4pPr marL="0" indent="0">
              <a:lnSpc>
                <a:spcPts val="5200"/>
              </a:lnSpc>
              <a:buFontTx/>
              <a:buNone/>
              <a:defRPr sz="5000">
                <a:solidFill>
                  <a:schemeClr val="tx1"/>
                </a:solidFill>
                <a:latin typeface="Gill Alt One MT Light" panose="020B0302020104020203" pitchFamily="34" charset="0"/>
              </a:defRPr>
            </a:lvl4pPr>
            <a:lvl5pPr marL="0">
              <a:lnSpc>
                <a:spcPts val="5200"/>
              </a:lnSpc>
              <a:buFontTx/>
              <a:buNone/>
              <a:defRPr sz="5000">
                <a:solidFill>
                  <a:schemeClr val="tx1"/>
                </a:solidFill>
                <a:latin typeface="Gill Alt One MT Light" panose="020B0302020104020203" pitchFamily="34" charset="0"/>
              </a:defRPr>
            </a:lvl5pPr>
          </a:lstStyle>
          <a:p>
            <a:pPr lvl="0"/>
            <a:r>
              <a:rPr lang="de-CH"/>
              <a:t>Click to edit Master text styles</a:t>
            </a:r>
          </a:p>
        </p:txBody>
      </p:sp>
      <p:sp>
        <p:nvSpPr>
          <p:cNvPr id="9" name="Text Placeholder 8">
            <a:extLst>
              <a:ext uri="{FF2B5EF4-FFF2-40B4-BE49-F238E27FC236}">
                <a16:creationId xmlns:a16="http://schemas.microsoft.com/office/drawing/2014/main" id="{ED8D12DF-4F43-44AF-B5F9-5E632D8CD53D}"/>
              </a:ext>
            </a:extLst>
          </p:cNvPr>
          <p:cNvSpPr>
            <a:spLocks noGrp="1"/>
          </p:cNvSpPr>
          <p:nvPr>
            <p:ph type="body" sz="quarter" idx="11"/>
          </p:nvPr>
        </p:nvSpPr>
        <p:spPr>
          <a:xfrm>
            <a:off x="827999" y="3548063"/>
            <a:ext cx="5741765" cy="931862"/>
          </a:xfrm>
        </p:spPr>
        <p:txBody>
          <a:bodyPr>
            <a:noAutofit/>
          </a:bodyPr>
          <a:lstStyle>
            <a:lvl1pPr marL="0" indent="0">
              <a:buFont typeface="Arial" panose="020B0604020202020204" pitchFamily="34" charset="0"/>
              <a:buNone/>
              <a:defRPr sz="1800"/>
            </a:lvl1pPr>
            <a:lvl2pPr marL="0" indent="0">
              <a:buNone/>
              <a:defRPr sz="1800"/>
            </a:lvl2pPr>
            <a:lvl3pPr marL="0" indent="0">
              <a:buNone/>
              <a:defRPr sz="1800"/>
            </a:lvl3pPr>
            <a:lvl4pPr marL="0" indent="0">
              <a:buNone/>
              <a:defRPr sz="1800"/>
            </a:lvl4pPr>
            <a:lvl5pPr marL="0" indent="0">
              <a:buFont typeface="Arial" panose="020B0604020202020204" pitchFamily="34" charset="0"/>
              <a:buNone/>
              <a:defRPr sz="1800"/>
            </a:lvl5pPr>
          </a:lstStyle>
          <a:p>
            <a:pPr lvl="0"/>
            <a:r>
              <a:rPr lang="de-CH"/>
              <a:t>Click to edit Master text styles</a:t>
            </a:r>
          </a:p>
        </p:txBody>
      </p:sp>
    </p:spTree>
    <p:extLst>
      <p:ext uri="{BB962C8B-B14F-4D97-AF65-F5344CB8AC3E}">
        <p14:creationId xmlns:p14="http://schemas.microsoft.com/office/powerpoint/2010/main" val="1104120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itat weisse Schrift">
    <p:bg>
      <p:bgPr>
        <a:solidFill>
          <a:schemeClr val="accent3"/>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95F94A4-74DF-4FC6-AF8D-8F883B56E718}"/>
              </a:ext>
            </a:extLst>
          </p:cNvPr>
          <p:cNvSpPr>
            <a:spLocks noGrp="1"/>
          </p:cNvSpPr>
          <p:nvPr>
            <p:ph type="body" sz="quarter" idx="10"/>
          </p:nvPr>
        </p:nvSpPr>
        <p:spPr>
          <a:xfrm>
            <a:off x="828000" y="735013"/>
            <a:ext cx="7957225" cy="2525712"/>
          </a:xfrm>
        </p:spPr>
        <p:txBody>
          <a:bodyPr anchor="b">
            <a:normAutofit/>
          </a:bodyPr>
          <a:lstStyle>
            <a:lvl1pPr marL="0">
              <a:lnSpc>
                <a:spcPct val="110000"/>
              </a:lnSpc>
              <a:buFontTx/>
              <a:buNone/>
              <a:defRPr sz="5000">
                <a:solidFill>
                  <a:schemeClr val="tx1"/>
                </a:solidFill>
                <a:latin typeface="Gill Sans Nova Light" panose="020B0302020104020203" pitchFamily="34" charset="0"/>
              </a:defRPr>
            </a:lvl1pPr>
            <a:lvl2pPr marL="0" indent="0">
              <a:lnSpc>
                <a:spcPts val="5200"/>
              </a:lnSpc>
              <a:buFontTx/>
              <a:buNone/>
              <a:defRPr sz="5000">
                <a:solidFill>
                  <a:schemeClr val="tx1"/>
                </a:solidFill>
                <a:latin typeface="Gill Alt One MT Light" panose="020B0302020104020203" pitchFamily="34" charset="0"/>
              </a:defRPr>
            </a:lvl2pPr>
            <a:lvl3pPr marL="0" indent="0">
              <a:lnSpc>
                <a:spcPts val="5200"/>
              </a:lnSpc>
              <a:buFontTx/>
              <a:buNone/>
              <a:defRPr sz="5000">
                <a:solidFill>
                  <a:schemeClr val="tx1"/>
                </a:solidFill>
                <a:latin typeface="Gill Alt One MT Light" panose="020B0302020104020203" pitchFamily="34" charset="0"/>
              </a:defRPr>
            </a:lvl3pPr>
            <a:lvl4pPr marL="0" indent="0">
              <a:lnSpc>
                <a:spcPts val="5200"/>
              </a:lnSpc>
              <a:buFontTx/>
              <a:buNone/>
              <a:defRPr sz="5000">
                <a:solidFill>
                  <a:schemeClr val="tx1"/>
                </a:solidFill>
                <a:latin typeface="Gill Alt One MT Light" panose="020B0302020104020203" pitchFamily="34" charset="0"/>
              </a:defRPr>
            </a:lvl4pPr>
            <a:lvl5pPr marL="0">
              <a:lnSpc>
                <a:spcPts val="5200"/>
              </a:lnSpc>
              <a:buFontTx/>
              <a:buNone/>
              <a:defRPr sz="5000">
                <a:solidFill>
                  <a:schemeClr val="tx1"/>
                </a:solidFill>
                <a:latin typeface="Gill Alt One MT Light" panose="020B0302020104020203" pitchFamily="34" charset="0"/>
              </a:defRPr>
            </a:lvl5pPr>
          </a:lstStyle>
          <a:p>
            <a:pPr lvl="0"/>
            <a:r>
              <a:rPr lang="de-CH"/>
              <a:t>Click to edit Master text styles</a:t>
            </a:r>
          </a:p>
        </p:txBody>
      </p:sp>
      <p:sp>
        <p:nvSpPr>
          <p:cNvPr id="9" name="Text Placeholder 8">
            <a:extLst>
              <a:ext uri="{FF2B5EF4-FFF2-40B4-BE49-F238E27FC236}">
                <a16:creationId xmlns:a16="http://schemas.microsoft.com/office/drawing/2014/main" id="{ED8D12DF-4F43-44AF-B5F9-5E632D8CD53D}"/>
              </a:ext>
            </a:extLst>
          </p:cNvPr>
          <p:cNvSpPr>
            <a:spLocks noGrp="1"/>
          </p:cNvSpPr>
          <p:nvPr>
            <p:ph type="body" sz="quarter" idx="11"/>
          </p:nvPr>
        </p:nvSpPr>
        <p:spPr>
          <a:xfrm>
            <a:off x="827999" y="3548063"/>
            <a:ext cx="5741765" cy="931862"/>
          </a:xfrm>
        </p:spPr>
        <p:txBody>
          <a:bodyPr>
            <a:noAutofit/>
          </a:bodyPr>
          <a:lstStyle>
            <a:lvl1pPr marL="0" indent="0">
              <a:buFont typeface="Arial" panose="020B0604020202020204" pitchFamily="34" charset="0"/>
              <a:buNone/>
              <a:defRPr sz="1800">
                <a:solidFill>
                  <a:schemeClr val="tx1"/>
                </a:solidFill>
              </a:defRPr>
            </a:lvl1pPr>
            <a:lvl2pPr marL="0" indent="0">
              <a:buNone/>
              <a:defRPr sz="1800"/>
            </a:lvl2pPr>
            <a:lvl3pPr marL="0" indent="0">
              <a:buNone/>
              <a:defRPr sz="1800"/>
            </a:lvl3pPr>
            <a:lvl4pPr marL="0" indent="0">
              <a:buNone/>
              <a:defRPr sz="1800"/>
            </a:lvl4pPr>
            <a:lvl5pPr marL="0" indent="0">
              <a:buFont typeface="Arial" panose="020B0604020202020204" pitchFamily="34" charset="0"/>
              <a:buNone/>
              <a:defRPr sz="1800"/>
            </a:lvl5pPr>
          </a:lstStyle>
          <a:p>
            <a:pPr lvl="0"/>
            <a:r>
              <a:rPr lang="de-CH"/>
              <a:t>Click to edit Master text styles</a:t>
            </a:r>
          </a:p>
        </p:txBody>
      </p:sp>
    </p:spTree>
    <p:extLst>
      <p:ext uri="{BB962C8B-B14F-4D97-AF65-F5344CB8AC3E}">
        <p14:creationId xmlns:p14="http://schemas.microsoft.com/office/powerpoint/2010/main" val="3818851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ement 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D1F60-1436-43F1-AAD9-4C2415299607}"/>
              </a:ext>
            </a:extLst>
          </p:cNvPr>
          <p:cNvSpPr>
            <a:spLocks noGrp="1"/>
          </p:cNvSpPr>
          <p:nvPr>
            <p:ph type="title"/>
          </p:nvPr>
        </p:nvSpPr>
        <p:spPr>
          <a:xfrm>
            <a:off x="828000" y="735013"/>
            <a:ext cx="5148000" cy="3728674"/>
          </a:xfrm>
        </p:spPr>
        <p:txBody>
          <a:bodyPr>
            <a:normAutofit/>
          </a:bodyPr>
          <a:lstStyle>
            <a:lvl1pPr>
              <a:lnSpc>
                <a:spcPct val="90000"/>
              </a:lnSpc>
              <a:defRPr sz="7900">
                <a:solidFill>
                  <a:schemeClr val="bg2"/>
                </a:solidFill>
                <a:latin typeface="Gill Sans Nova Light" panose="020B0302020104020203" pitchFamily="34" charset="0"/>
              </a:defRPr>
            </a:lvl1pPr>
          </a:lstStyle>
          <a:p>
            <a:r>
              <a:rPr lang="de-CH"/>
              <a:t>Click to edit Master title style</a:t>
            </a:r>
          </a:p>
        </p:txBody>
      </p:sp>
      <p:sp>
        <p:nvSpPr>
          <p:cNvPr id="11" name="Picture Placeholder 10">
            <a:extLst>
              <a:ext uri="{FF2B5EF4-FFF2-40B4-BE49-F238E27FC236}">
                <a16:creationId xmlns:a16="http://schemas.microsoft.com/office/drawing/2014/main" id="{140949B5-E4F8-48A4-9D3A-2312F9CD4605}"/>
              </a:ext>
            </a:extLst>
          </p:cNvPr>
          <p:cNvSpPr>
            <a:spLocks noGrp="1"/>
          </p:cNvSpPr>
          <p:nvPr>
            <p:ph type="pic" sz="quarter" idx="10"/>
          </p:nvPr>
        </p:nvSpPr>
        <p:spPr>
          <a:xfrm>
            <a:off x="6625225" y="735013"/>
            <a:ext cx="2160000" cy="2160000"/>
          </a:xfrm>
        </p:spPr>
        <p:txBody>
          <a:bodyPr/>
          <a:lstStyle/>
          <a:p>
            <a:r>
              <a:rPr lang="de-CH"/>
              <a:t>Click icon to add picture</a:t>
            </a:r>
          </a:p>
        </p:txBody>
      </p:sp>
    </p:spTree>
    <p:extLst>
      <p:ext uri="{BB962C8B-B14F-4D97-AF65-F5344CB8AC3E}">
        <p14:creationId xmlns:p14="http://schemas.microsoft.com/office/powerpoint/2010/main" val="38558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tement 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D1F60-1436-43F1-AAD9-4C2415299607}"/>
              </a:ext>
            </a:extLst>
          </p:cNvPr>
          <p:cNvSpPr>
            <a:spLocks noGrp="1"/>
          </p:cNvSpPr>
          <p:nvPr>
            <p:ph type="title"/>
          </p:nvPr>
        </p:nvSpPr>
        <p:spPr>
          <a:xfrm>
            <a:off x="827998" y="735013"/>
            <a:ext cx="5148000" cy="3728674"/>
          </a:xfrm>
        </p:spPr>
        <p:txBody>
          <a:bodyPr>
            <a:normAutofit/>
          </a:bodyPr>
          <a:lstStyle>
            <a:lvl1pPr>
              <a:lnSpc>
                <a:spcPct val="90000"/>
              </a:lnSpc>
              <a:defRPr sz="7900">
                <a:solidFill>
                  <a:schemeClr val="tx1"/>
                </a:solidFill>
                <a:latin typeface="Gill Sans Nova Light" panose="020B0302020104020203" pitchFamily="34" charset="0"/>
              </a:defRPr>
            </a:lvl1pPr>
          </a:lstStyle>
          <a:p>
            <a:r>
              <a:rPr lang="de-CH"/>
              <a:t>Click to edit Master title style</a:t>
            </a:r>
          </a:p>
        </p:txBody>
      </p:sp>
      <p:sp>
        <p:nvSpPr>
          <p:cNvPr id="11" name="Picture Placeholder 10">
            <a:extLst>
              <a:ext uri="{FF2B5EF4-FFF2-40B4-BE49-F238E27FC236}">
                <a16:creationId xmlns:a16="http://schemas.microsoft.com/office/drawing/2014/main" id="{140949B5-E4F8-48A4-9D3A-2312F9CD4605}"/>
              </a:ext>
            </a:extLst>
          </p:cNvPr>
          <p:cNvSpPr>
            <a:spLocks noGrp="1"/>
          </p:cNvSpPr>
          <p:nvPr>
            <p:ph type="pic" sz="quarter" idx="10"/>
          </p:nvPr>
        </p:nvSpPr>
        <p:spPr>
          <a:xfrm>
            <a:off x="6625225" y="735013"/>
            <a:ext cx="2160000" cy="2160000"/>
          </a:xfrm>
        </p:spPr>
        <p:txBody>
          <a:bodyPr/>
          <a:lstStyle/>
          <a:p>
            <a:r>
              <a:rPr lang="de-CH"/>
              <a:t>Click icon to add picture</a:t>
            </a:r>
          </a:p>
        </p:txBody>
      </p:sp>
    </p:spTree>
    <p:extLst>
      <p:ext uri="{BB962C8B-B14F-4D97-AF65-F5344CB8AC3E}">
        <p14:creationId xmlns:p14="http://schemas.microsoft.com/office/powerpoint/2010/main" val="3902494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0021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981B0-6792-4738-ACB8-050730738F15}"/>
              </a:ext>
            </a:extLst>
          </p:cNvPr>
          <p:cNvSpPr>
            <a:spLocks noGrp="1"/>
          </p:cNvSpPr>
          <p:nvPr>
            <p:ph type="title"/>
          </p:nvPr>
        </p:nvSpPr>
        <p:spPr>
          <a:xfrm>
            <a:off x="828000" y="1044000"/>
            <a:ext cx="7957225" cy="685801"/>
          </a:xfrm>
        </p:spPr>
        <p:txBody>
          <a:bodyPr/>
          <a:lstStyle>
            <a:lvl1pPr>
              <a:lnSpc>
                <a:spcPts val="5200"/>
              </a:lnSpc>
              <a:defRPr sz="5000">
                <a:latin typeface="Gill Sans Nova Light" panose="020B0302020104020203" pitchFamily="34" charset="0"/>
              </a:defRPr>
            </a:lvl1pPr>
          </a:lstStyle>
          <a:p>
            <a:r>
              <a:rPr lang="de-CH"/>
              <a:t>Click to edit Master title style</a:t>
            </a:r>
          </a:p>
        </p:txBody>
      </p:sp>
      <p:sp>
        <p:nvSpPr>
          <p:cNvPr id="7" name="Text Placeholder 6">
            <a:extLst>
              <a:ext uri="{FF2B5EF4-FFF2-40B4-BE49-F238E27FC236}">
                <a16:creationId xmlns:a16="http://schemas.microsoft.com/office/drawing/2014/main" id="{D87D0F6F-53A1-4152-9807-5EC1BBC8849C}"/>
              </a:ext>
            </a:extLst>
          </p:cNvPr>
          <p:cNvSpPr>
            <a:spLocks noGrp="1"/>
          </p:cNvSpPr>
          <p:nvPr>
            <p:ph type="body" sz="quarter" idx="13"/>
          </p:nvPr>
        </p:nvSpPr>
        <p:spPr>
          <a:xfrm>
            <a:off x="828000" y="2626419"/>
            <a:ext cx="1908000" cy="862219"/>
          </a:xfrm>
        </p:spPr>
        <p:txBody>
          <a:bodyPr>
            <a:noAutofit/>
          </a:bodyPr>
          <a:lstStyle>
            <a:lvl1pPr marL="0" indent="0">
              <a:lnSpc>
                <a:spcPts val="1400"/>
              </a:lnSpc>
              <a:buFont typeface="Arial" panose="020B0604020202020204" pitchFamily="34" charset="0"/>
              <a:buNone/>
              <a:defRPr sz="1000"/>
            </a:lvl1pPr>
            <a:lvl2pPr marL="0" indent="0">
              <a:lnSpc>
                <a:spcPts val="1400"/>
              </a:lnSpc>
              <a:buNone/>
              <a:defRPr sz="1000"/>
            </a:lvl2pPr>
            <a:lvl3pPr marL="0" indent="0">
              <a:lnSpc>
                <a:spcPts val="1400"/>
              </a:lnSpc>
              <a:buNone/>
              <a:defRPr sz="1000"/>
            </a:lvl3pPr>
            <a:lvl4pPr marL="0" indent="0">
              <a:lnSpc>
                <a:spcPts val="1400"/>
              </a:lnSpc>
              <a:buNone/>
              <a:defRPr sz="1000"/>
            </a:lvl4pPr>
            <a:lvl5pPr marL="0" indent="0">
              <a:lnSpc>
                <a:spcPts val="1400"/>
              </a:lnSpc>
              <a:buFont typeface="Arial" panose="020B0604020202020204" pitchFamily="34" charset="0"/>
              <a:buNone/>
              <a:defRPr sz="1000"/>
            </a:lvl5pPr>
          </a:lstStyle>
          <a:p>
            <a:pPr lvl="0"/>
            <a:r>
              <a:rPr lang="de-CH"/>
              <a:t>Click to edit Master text styles</a:t>
            </a:r>
          </a:p>
        </p:txBody>
      </p:sp>
      <p:sp>
        <p:nvSpPr>
          <p:cNvPr id="8" name="Text Placeholder 6">
            <a:extLst>
              <a:ext uri="{FF2B5EF4-FFF2-40B4-BE49-F238E27FC236}">
                <a16:creationId xmlns:a16="http://schemas.microsoft.com/office/drawing/2014/main" id="{7824BC02-7B0E-4C56-B49A-5A28F9E62BE1}"/>
              </a:ext>
            </a:extLst>
          </p:cNvPr>
          <p:cNvSpPr>
            <a:spLocks noGrp="1"/>
          </p:cNvSpPr>
          <p:nvPr>
            <p:ph type="body" sz="quarter" idx="14"/>
          </p:nvPr>
        </p:nvSpPr>
        <p:spPr>
          <a:xfrm>
            <a:off x="828000" y="2090947"/>
            <a:ext cx="1908000" cy="504411"/>
          </a:xfrm>
        </p:spPr>
        <p:txBody>
          <a:bodyPr anchor="b">
            <a:noAutofit/>
          </a:bodyPr>
          <a:lstStyle>
            <a:lvl1pPr marL="0" indent="0">
              <a:lnSpc>
                <a:spcPts val="1400"/>
              </a:lnSpc>
              <a:buFont typeface="Arial" panose="020B0604020202020204" pitchFamily="34" charset="0"/>
              <a:buNone/>
              <a:defRPr sz="1400"/>
            </a:lvl1pPr>
            <a:lvl2pPr marL="0" indent="0">
              <a:lnSpc>
                <a:spcPts val="1400"/>
              </a:lnSpc>
              <a:buNone/>
              <a:defRPr sz="1000"/>
            </a:lvl2pPr>
            <a:lvl3pPr marL="0" indent="0">
              <a:lnSpc>
                <a:spcPts val="1400"/>
              </a:lnSpc>
              <a:buNone/>
              <a:defRPr sz="1000"/>
            </a:lvl3pPr>
            <a:lvl4pPr marL="0" indent="0">
              <a:lnSpc>
                <a:spcPts val="1400"/>
              </a:lnSpc>
              <a:buNone/>
              <a:defRPr sz="1000"/>
            </a:lvl4pPr>
            <a:lvl5pPr marL="0" indent="0">
              <a:lnSpc>
                <a:spcPts val="1400"/>
              </a:lnSpc>
              <a:buFont typeface="Arial" panose="020B0604020202020204" pitchFamily="34" charset="0"/>
              <a:buNone/>
              <a:defRPr sz="1000"/>
            </a:lvl5pPr>
          </a:lstStyle>
          <a:p>
            <a:pPr lvl="0"/>
            <a:r>
              <a:rPr lang="de-CH"/>
              <a:t>Click to edit Master text styles</a:t>
            </a:r>
          </a:p>
        </p:txBody>
      </p:sp>
      <p:sp>
        <p:nvSpPr>
          <p:cNvPr id="12" name="Text Placeholder 6">
            <a:extLst>
              <a:ext uri="{FF2B5EF4-FFF2-40B4-BE49-F238E27FC236}">
                <a16:creationId xmlns:a16="http://schemas.microsoft.com/office/drawing/2014/main" id="{ADF580D6-76FA-48E5-A6F9-C7D7F9ECA0CF}"/>
              </a:ext>
            </a:extLst>
          </p:cNvPr>
          <p:cNvSpPr>
            <a:spLocks noGrp="1"/>
          </p:cNvSpPr>
          <p:nvPr>
            <p:ph type="body" sz="quarter" idx="16"/>
          </p:nvPr>
        </p:nvSpPr>
        <p:spPr>
          <a:xfrm>
            <a:off x="2886816" y="2626419"/>
            <a:ext cx="1908000" cy="862219"/>
          </a:xfrm>
        </p:spPr>
        <p:txBody>
          <a:bodyPr>
            <a:noAutofit/>
          </a:bodyPr>
          <a:lstStyle>
            <a:lvl1pPr marL="0" indent="0">
              <a:lnSpc>
                <a:spcPts val="1400"/>
              </a:lnSpc>
              <a:buFont typeface="Arial" panose="020B0604020202020204" pitchFamily="34" charset="0"/>
              <a:buNone/>
              <a:defRPr sz="1000"/>
            </a:lvl1pPr>
            <a:lvl2pPr marL="0" indent="0">
              <a:lnSpc>
                <a:spcPts val="1400"/>
              </a:lnSpc>
              <a:buNone/>
              <a:defRPr sz="1000"/>
            </a:lvl2pPr>
            <a:lvl3pPr marL="0" indent="0">
              <a:lnSpc>
                <a:spcPts val="1400"/>
              </a:lnSpc>
              <a:buNone/>
              <a:defRPr sz="1000"/>
            </a:lvl3pPr>
            <a:lvl4pPr marL="0" indent="0">
              <a:lnSpc>
                <a:spcPts val="1400"/>
              </a:lnSpc>
              <a:buNone/>
              <a:defRPr sz="1000"/>
            </a:lvl4pPr>
            <a:lvl5pPr marL="0" indent="0">
              <a:lnSpc>
                <a:spcPts val="1400"/>
              </a:lnSpc>
              <a:buFont typeface="Arial" panose="020B0604020202020204" pitchFamily="34" charset="0"/>
              <a:buNone/>
              <a:defRPr sz="1000"/>
            </a:lvl5pPr>
          </a:lstStyle>
          <a:p>
            <a:pPr lvl="0"/>
            <a:r>
              <a:rPr lang="de-CH"/>
              <a:t>Click to edit Master text styles</a:t>
            </a:r>
          </a:p>
        </p:txBody>
      </p:sp>
      <p:sp>
        <p:nvSpPr>
          <p:cNvPr id="13" name="Text Placeholder 6">
            <a:extLst>
              <a:ext uri="{FF2B5EF4-FFF2-40B4-BE49-F238E27FC236}">
                <a16:creationId xmlns:a16="http://schemas.microsoft.com/office/drawing/2014/main" id="{D6CE2E2F-1BA4-4018-8B3C-5192B4A35E20}"/>
              </a:ext>
            </a:extLst>
          </p:cNvPr>
          <p:cNvSpPr>
            <a:spLocks noGrp="1"/>
          </p:cNvSpPr>
          <p:nvPr>
            <p:ph type="body" sz="quarter" idx="17"/>
          </p:nvPr>
        </p:nvSpPr>
        <p:spPr>
          <a:xfrm>
            <a:off x="2886816" y="2090947"/>
            <a:ext cx="1908000" cy="504411"/>
          </a:xfrm>
        </p:spPr>
        <p:txBody>
          <a:bodyPr anchor="b">
            <a:noAutofit/>
          </a:bodyPr>
          <a:lstStyle>
            <a:lvl1pPr marL="0" indent="0">
              <a:lnSpc>
                <a:spcPts val="1400"/>
              </a:lnSpc>
              <a:buFont typeface="Arial" panose="020B0604020202020204" pitchFamily="34" charset="0"/>
              <a:buNone/>
              <a:defRPr sz="1400"/>
            </a:lvl1pPr>
            <a:lvl2pPr marL="0" indent="0">
              <a:lnSpc>
                <a:spcPts val="1400"/>
              </a:lnSpc>
              <a:buNone/>
              <a:defRPr sz="1000"/>
            </a:lvl2pPr>
            <a:lvl3pPr marL="0" indent="0">
              <a:lnSpc>
                <a:spcPts val="1400"/>
              </a:lnSpc>
              <a:buNone/>
              <a:defRPr sz="1000"/>
            </a:lvl3pPr>
            <a:lvl4pPr marL="0" indent="0">
              <a:lnSpc>
                <a:spcPts val="1400"/>
              </a:lnSpc>
              <a:buNone/>
              <a:defRPr sz="1000"/>
            </a:lvl4pPr>
            <a:lvl5pPr marL="0" indent="0">
              <a:lnSpc>
                <a:spcPts val="1400"/>
              </a:lnSpc>
              <a:buFont typeface="Arial" panose="020B0604020202020204" pitchFamily="34" charset="0"/>
              <a:buNone/>
              <a:defRPr sz="1000"/>
            </a:lvl5pPr>
          </a:lstStyle>
          <a:p>
            <a:pPr lvl="0"/>
            <a:r>
              <a:rPr lang="de-CH"/>
              <a:t>Click to edit Master text styles</a:t>
            </a:r>
          </a:p>
        </p:txBody>
      </p:sp>
      <p:sp>
        <p:nvSpPr>
          <p:cNvPr id="14" name="Text Placeholder 6">
            <a:extLst>
              <a:ext uri="{FF2B5EF4-FFF2-40B4-BE49-F238E27FC236}">
                <a16:creationId xmlns:a16="http://schemas.microsoft.com/office/drawing/2014/main" id="{9780CD93-461B-4895-AFE1-B11CB717CAC3}"/>
              </a:ext>
            </a:extLst>
          </p:cNvPr>
          <p:cNvSpPr>
            <a:spLocks noGrp="1"/>
          </p:cNvSpPr>
          <p:nvPr>
            <p:ph type="body" sz="quarter" idx="18"/>
          </p:nvPr>
        </p:nvSpPr>
        <p:spPr>
          <a:xfrm>
            <a:off x="4945933" y="2626419"/>
            <a:ext cx="1908000" cy="862219"/>
          </a:xfrm>
        </p:spPr>
        <p:txBody>
          <a:bodyPr>
            <a:noAutofit/>
          </a:bodyPr>
          <a:lstStyle>
            <a:lvl1pPr marL="0" indent="0">
              <a:lnSpc>
                <a:spcPts val="1400"/>
              </a:lnSpc>
              <a:buFont typeface="Arial" panose="020B0604020202020204" pitchFamily="34" charset="0"/>
              <a:buNone/>
              <a:defRPr sz="1000"/>
            </a:lvl1pPr>
            <a:lvl2pPr marL="0" indent="0">
              <a:lnSpc>
                <a:spcPts val="1400"/>
              </a:lnSpc>
              <a:buNone/>
              <a:defRPr sz="1000"/>
            </a:lvl2pPr>
            <a:lvl3pPr marL="0" indent="0">
              <a:lnSpc>
                <a:spcPts val="1400"/>
              </a:lnSpc>
              <a:buNone/>
              <a:defRPr sz="1000"/>
            </a:lvl3pPr>
            <a:lvl4pPr marL="0" indent="0">
              <a:lnSpc>
                <a:spcPts val="1400"/>
              </a:lnSpc>
              <a:buNone/>
              <a:defRPr sz="1000"/>
            </a:lvl4pPr>
            <a:lvl5pPr marL="0" indent="0">
              <a:lnSpc>
                <a:spcPts val="1400"/>
              </a:lnSpc>
              <a:buFont typeface="Arial" panose="020B0604020202020204" pitchFamily="34" charset="0"/>
              <a:buNone/>
              <a:defRPr sz="1000"/>
            </a:lvl5pPr>
          </a:lstStyle>
          <a:p>
            <a:pPr lvl="0"/>
            <a:r>
              <a:rPr lang="de-CH"/>
              <a:t>Click to edit Master text styles</a:t>
            </a:r>
          </a:p>
        </p:txBody>
      </p:sp>
      <p:sp>
        <p:nvSpPr>
          <p:cNvPr id="15" name="Text Placeholder 6">
            <a:extLst>
              <a:ext uri="{FF2B5EF4-FFF2-40B4-BE49-F238E27FC236}">
                <a16:creationId xmlns:a16="http://schemas.microsoft.com/office/drawing/2014/main" id="{7670DE1A-52CE-4331-B7C3-9D35588A2926}"/>
              </a:ext>
            </a:extLst>
          </p:cNvPr>
          <p:cNvSpPr>
            <a:spLocks noGrp="1"/>
          </p:cNvSpPr>
          <p:nvPr>
            <p:ph type="body" sz="quarter" idx="19"/>
          </p:nvPr>
        </p:nvSpPr>
        <p:spPr>
          <a:xfrm>
            <a:off x="4945933" y="2090947"/>
            <a:ext cx="1908000" cy="504411"/>
          </a:xfrm>
        </p:spPr>
        <p:txBody>
          <a:bodyPr anchor="b">
            <a:noAutofit/>
          </a:bodyPr>
          <a:lstStyle>
            <a:lvl1pPr marL="0" indent="0">
              <a:lnSpc>
                <a:spcPts val="1400"/>
              </a:lnSpc>
              <a:buFont typeface="Arial" panose="020B0604020202020204" pitchFamily="34" charset="0"/>
              <a:buNone/>
              <a:defRPr sz="1400"/>
            </a:lvl1pPr>
            <a:lvl2pPr marL="0" indent="0">
              <a:lnSpc>
                <a:spcPts val="1400"/>
              </a:lnSpc>
              <a:buNone/>
              <a:defRPr sz="1000"/>
            </a:lvl2pPr>
            <a:lvl3pPr marL="0" indent="0">
              <a:lnSpc>
                <a:spcPts val="1400"/>
              </a:lnSpc>
              <a:buNone/>
              <a:defRPr sz="1000"/>
            </a:lvl3pPr>
            <a:lvl4pPr marL="0" indent="0">
              <a:lnSpc>
                <a:spcPts val="1400"/>
              </a:lnSpc>
              <a:buNone/>
              <a:defRPr sz="1000"/>
            </a:lvl4pPr>
            <a:lvl5pPr marL="0" indent="0">
              <a:lnSpc>
                <a:spcPts val="1400"/>
              </a:lnSpc>
              <a:buFont typeface="Arial" panose="020B0604020202020204" pitchFamily="34" charset="0"/>
              <a:buNone/>
              <a:defRPr sz="1000"/>
            </a:lvl5pPr>
          </a:lstStyle>
          <a:p>
            <a:pPr lvl="0"/>
            <a:r>
              <a:rPr lang="de-CH"/>
              <a:t>Click to edit Master text styles</a:t>
            </a:r>
          </a:p>
        </p:txBody>
      </p:sp>
      <p:pic>
        <p:nvPicPr>
          <p:cNvPr id="672915394" name="Rectangle 10" descr="{&quot;templafy&quot;:{&quot;id&quot;:&quot;15d6e125-ab04-4f54-86c0-93fe1fcb9cd9&quot;}}"/>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8816" y="4048055"/>
            <a:ext cx="2286000" cy="766800"/>
          </a:xfrm>
          <a:prstGeom prst="rect">
            <a:avLst/>
          </a:prstGeom>
        </p:spPr>
      </p:pic>
      <p:sp>
        <p:nvSpPr>
          <p:cNvPr id="3" name="Rectangle 2" descr="{&quot;templafy&quot;:{&quot;id&quot;:&quot;94d8425e-87a4-438c-89aa-141305080c2a&quot;}}">
            <a:extLst>
              <a:ext uri="{FF2B5EF4-FFF2-40B4-BE49-F238E27FC236}">
                <a16:creationId xmlns:a16="http://schemas.microsoft.com/office/drawing/2014/main" id="{36F02173-B0F5-4193-B6FF-8607454762B4}"/>
              </a:ext>
            </a:extLst>
          </p:cNvPr>
          <p:cNvSpPr/>
          <p:nvPr userDrawn="1"/>
        </p:nvSpPr>
        <p:spPr>
          <a:xfrm>
            <a:off x="4945930" y="3515014"/>
            <a:ext cx="2038450" cy="991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l">
              <a:lnSpc>
                <a:spcPts val="1200"/>
              </a:lnSpc>
            </a:pPr>
            <a:r>
              <a:rPr lang="de-CH" sz="1000">
                <a:solidFill>
                  <a:schemeClr val="tx1"/>
                </a:solidFill>
              </a:rPr>
              <a:t>Universität St.Gallen (HSG)
Institut für Systemisches Management und Public Governance  
Dufourstrasse 40a 
9000 St.Gallen 
imp.unisg.ch</a:t>
            </a:r>
          </a:p>
        </p:txBody>
      </p:sp>
    </p:spTree>
    <p:extLst>
      <p:ext uri="{BB962C8B-B14F-4D97-AF65-F5344CB8AC3E}">
        <p14:creationId xmlns:p14="http://schemas.microsoft.com/office/powerpoint/2010/main" val="5187094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072C7-786E-4CDF-B498-A0E43C94C174}"/>
              </a:ext>
            </a:extLst>
          </p:cNvPr>
          <p:cNvSpPr>
            <a:spLocks noGrp="1"/>
          </p:cNvSpPr>
          <p:nvPr>
            <p:ph type="title"/>
          </p:nvPr>
        </p:nvSpPr>
        <p:spPr/>
        <p:txBody>
          <a:bodyPr/>
          <a:lstStyle/>
          <a:p>
            <a:r>
              <a:rPr lang="de-CH"/>
              <a:t>Click to edit Master title style</a:t>
            </a:r>
          </a:p>
        </p:txBody>
      </p:sp>
      <p:sp>
        <p:nvSpPr>
          <p:cNvPr id="3" name="Vertical Text Placeholder 2">
            <a:extLst>
              <a:ext uri="{FF2B5EF4-FFF2-40B4-BE49-F238E27FC236}">
                <a16:creationId xmlns:a16="http://schemas.microsoft.com/office/drawing/2014/main" id="{627AB401-27B1-4459-8033-ADE495ECDDC6}"/>
              </a:ext>
            </a:extLst>
          </p:cNvPr>
          <p:cNvSpPr>
            <a:spLocks noGrp="1"/>
          </p:cNvSpPr>
          <p:nvPr>
            <p:ph type="body" orient="vert" idx="1"/>
          </p:nvPr>
        </p:nvSpPr>
        <p:spPr/>
        <p:txBody>
          <a:bodyPr vert="eaVert"/>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p>
        </p:txBody>
      </p:sp>
      <p:sp>
        <p:nvSpPr>
          <p:cNvPr id="6" name="Slide Number Placeholder 5">
            <a:extLst>
              <a:ext uri="{FF2B5EF4-FFF2-40B4-BE49-F238E27FC236}">
                <a16:creationId xmlns:a16="http://schemas.microsoft.com/office/drawing/2014/main" id="{63339B70-EA91-4D1E-AD6F-9A1F4FF36CD8}"/>
              </a:ext>
            </a:extLst>
          </p:cNvPr>
          <p:cNvSpPr>
            <a:spLocks noGrp="1"/>
          </p:cNvSpPr>
          <p:nvPr>
            <p:ph type="sldNum" sz="quarter" idx="12"/>
          </p:nvPr>
        </p:nvSpPr>
        <p:spPr/>
        <p:txBody>
          <a:bodyPr/>
          <a:lstStyle/>
          <a:p>
            <a:fld id="{7559FC98-AF75-4A00-A03C-DF9FEBF6BCB9}" type="slidenum">
              <a:rPr lang="de-CH" smtClean="0"/>
              <a:t>‹Nr.›</a:t>
            </a:fld>
            <a:endParaRPr lang="de-CH"/>
          </a:p>
        </p:txBody>
      </p:sp>
      <p:sp>
        <p:nvSpPr>
          <p:cNvPr id="4" name="Rectangle 7" descr="{&quot;templafy&quot;:{&quot;id&quot;:&quot;9af93e82-8e6d-4f8b-89f7-6c72ee1eb8db&quot;}}">
            <a:extLst>
              <a:ext uri="{FF2B5EF4-FFF2-40B4-BE49-F238E27FC236}">
                <a16:creationId xmlns:a16="http://schemas.microsoft.com/office/drawing/2014/main" id="{6D989BF7-BC24-6FD7-EFEF-1FA0D9339106}"/>
              </a:ext>
            </a:extLst>
          </p:cNvPr>
          <p:cNvSpPr/>
          <p:nvPr userDrawn="1"/>
        </p:nvSpPr>
        <p:spPr>
          <a:xfrm>
            <a:off x="6804000" y="4776017"/>
            <a:ext cx="1177196" cy="184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de-CH" sz="800">
                <a:solidFill>
                  <a:schemeClr val="tx1"/>
                </a:solidFill>
              </a:rPr>
              <a:t>15. August 2023</a:t>
            </a:r>
          </a:p>
        </p:txBody>
      </p:sp>
    </p:spTree>
    <p:extLst>
      <p:ext uri="{BB962C8B-B14F-4D97-AF65-F5344CB8AC3E}">
        <p14:creationId xmlns:p14="http://schemas.microsoft.com/office/powerpoint/2010/main" val="1837207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Slide 2">
    <p:bg>
      <p:bgPr>
        <a:solidFill>
          <a:schemeClr val="bg1"/>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9B6FC2A-29C4-4742-B32D-604659C0CB22}"/>
              </a:ext>
            </a:extLst>
          </p:cNvPr>
          <p:cNvSpPr txBox="1"/>
          <p:nvPr userDrawn="1"/>
        </p:nvSpPr>
        <p:spPr>
          <a:xfrm>
            <a:off x="828000" y="4613375"/>
            <a:ext cx="1997563" cy="153888"/>
          </a:xfrm>
          <a:prstGeom prst="rect">
            <a:avLst/>
          </a:prstGeom>
          <a:noFill/>
        </p:spPr>
        <p:txBody>
          <a:bodyPr wrap="square" lIns="0" tIns="0" rIns="0" bIns="0" rtlCol="0">
            <a:spAutoFit/>
          </a:bodyPr>
          <a:lstStyle/>
          <a:p>
            <a:pPr algn="l"/>
            <a:r>
              <a:rPr lang="de-CH" sz="1000">
                <a:solidFill>
                  <a:schemeClr val="tx1"/>
                </a:solidFill>
              </a:rPr>
              <a:t>From </a:t>
            </a:r>
            <a:r>
              <a:rPr lang="de-CH" sz="1000" err="1">
                <a:solidFill>
                  <a:schemeClr val="tx1"/>
                </a:solidFill>
              </a:rPr>
              <a:t>insight</a:t>
            </a:r>
            <a:r>
              <a:rPr lang="de-CH" sz="1000">
                <a:solidFill>
                  <a:schemeClr val="tx1"/>
                </a:solidFill>
              </a:rPr>
              <a:t> </a:t>
            </a:r>
            <a:r>
              <a:rPr lang="de-CH" sz="1000" err="1">
                <a:solidFill>
                  <a:schemeClr val="tx1"/>
                </a:solidFill>
              </a:rPr>
              <a:t>to</a:t>
            </a:r>
            <a:r>
              <a:rPr lang="de-CH" sz="1000">
                <a:solidFill>
                  <a:schemeClr val="tx1"/>
                </a:solidFill>
              </a:rPr>
              <a:t> </a:t>
            </a:r>
            <a:r>
              <a:rPr lang="de-CH" sz="1000" err="1">
                <a:solidFill>
                  <a:schemeClr val="tx1"/>
                </a:solidFill>
              </a:rPr>
              <a:t>impact</a:t>
            </a:r>
            <a:r>
              <a:rPr lang="de-CH" sz="1000">
                <a:solidFill>
                  <a:schemeClr val="tx1"/>
                </a:solidFill>
              </a:rPr>
              <a:t>.</a:t>
            </a:r>
          </a:p>
        </p:txBody>
      </p:sp>
      <p:sp>
        <p:nvSpPr>
          <p:cNvPr id="6" name="Picture Placeholder 5">
            <a:extLst>
              <a:ext uri="{FF2B5EF4-FFF2-40B4-BE49-F238E27FC236}">
                <a16:creationId xmlns:a16="http://schemas.microsoft.com/office/drawing/2014/main" id="{1CACC6D5-D1D4-442A-84CB-4AA5E5B9ECDE}"/>
              </a:ext>
            </a:extLst>
          </p:cNvPr>
          <p:cNvSpPr>
            <a:spLocks noGrp="1"/>
          </p:cNvSpPr>
          <p:nvPr>
            <p:ph type="pic" sz="quarter" idx="10"/>
          </p:nvPr>
        </p:nvSpPr>
        <p:spPr>
          <a:xfrm>
            <a:off x="5965200" y="0"/>
            <a:ext cx="3178800" cy="5143500"/>
          </a:xfrm>
        </p:spPr>
        <p:txBody>
          <a:bodyPr/>
          <a:lstStyle/>
          <a:p>
            <a:r>
              <a:rPr lang="de-CH"/>
              <a:t>Click icon to add picture</a:t>
            </a:r>
          </a:p>
        </p:txBody>
      </p:sp>
      <p:pic>
        <p:nvPicPr>
          <p:cNvPr id="1306381943" name="Rectangle 8" descr="{&quot;templafy&quot;:{&quot;id&quot;:&quot;74799f09-c663-44d7-ac22-c0e1effb983e&quot;}}"/>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8775" y="313025"/>
            <a:ext cx="2286000" cy="766800"/>
          </a:xfrm>
          <a:prstGeom prst="rect">
            <a:avLst/>
          </a:prstGeom>
        </p:spPr>
      </p:pic>
      <p:sp>
        <p:nvSpPr>
          <p:cNvPr id="10" name="Title 4">
            <a:extLst>
              <a:ext uri="{FF2B5EF4-FFF2-40B4-BE49-F238E27FC236}">
                <a16:creationId xmlns:a16="http://schemas.microsoft.com/office/drawing/2014/main" id="{80E529E2-449E-41BE-B0F7-70294EC17C81}"/>
              </a:ext>
            </a:extLst>
          </p:cNvPr>
          <p:cNvSpPr>
            <a:spLocks noGrp="1"/>
          </p:cNvSpPr>
          <p:nvPr>
            <p:ph type="title"/>
          </p:nvPr>
        </p:nvSpPr>
        <p:spPr>
          <a:xfrm>
            <a:off x="827013" y="1276350"/>
            <a:ext cx="4764489" cy="1942874"/>
          </a:xfrm>
        </p:spPr>
        <p:txBody>
          <a:bodyPr anchor="b"/>
          <a:lstStyle>
            <a:lvl1pPr>
              <a:lnSpc>
                <a:spcPts val="4200"/>
              </a:lnSpc>
              <a:defRPr sz="4000">
                <a:latin typeface="Gill Sans Nova Light" panose="020B0302020104020203" pitchFamily="34" charset="0"/>
              </a:defRPr>
            </a:lvl1pPr>
          </a:lstStyle>
          <a:p>
            <a:r>
              <a:rPr lang="de-CH"/>
              <a:t>Click to edit Master title style</a:t>
            </a:r>
          </a:p>
        </p:txBody>
      </p:sp>
      <p:sp>
        <p:nvSpPr>
          <p:cNvPr id="11" name="Text Placeholder 6">
            <a:extLst>
              <a:ext uri="{FF2B5EF4-FFF2-40B4-BE49-F238E27FC236}">
                <a16:creationId xmlns:a16="http://schemas.microsoft.com/office/drawing/2014/main" id="{3CEDF5E3-A68C-469F-902C-69F694A0D4F6}"/>
              </a:ext>
            </a:extLst>
          </p:cNvPr>
          <p:cNvSpPr>
            <a:spLocks noGrp="1"/>
          </p:cNvSpPr>
          <p:nvPr>
            <p:ph type="body" sz="quarter" idx="11"/>
          </p:nvPr>
        </p:nvSpPr>
        <p:spPr>
          <a:xfrm>
            <a:off x="831027" y="3452115"/>
            <a:ext cx="3034391" cy="1027810"/>
          </a:xfrm>
        </p:spPr>
        <p:txBody>
          <a:bodyPr>
            <a:normAutofit/>
          </a:bodyPr>
          <a:lstStyle>
            <a:lvl1pPr marL="0" indent="0">
              <a:spcAft>
                <a:spcPts val="0"/>
              </a:spcAft>
              <a:buFont typeface="Arial" panose="020B0604020202020204" pitchFamily="34" charset="0"/>
              <a:buNone/>
              <a:defRPr sz="1600"/>
            </a:lvl1pPr>
            <a:lvl2pPr marL="0" indent="0">
              <a:spcAft>
                <a:spcPts val="0"/>
              </a:spcAft>
              <a:buNone/>
              <a:defRPr sz="1600"/>
            </a:lvl2pPr>
            <a:lvl3pPr marL="0" indent="0">
              <a:spcAft>
                <a:spcPts val="0"/>
              </a:spcAft>
              <a:buNone/>
              <a:defRPr sz="1600"/>
            </a:lvl3pPr>
            <a:lvl4pPr marL="0" indent="0">
              <a:spcAft>
                <a:spcPts val="0"/>
              </a:spcAft>
              <a:buNone/>
              <a:defRPr sz="1600"/>
            </a:lvl4pPr>
            <a:lvl5pPr marL="0" indent="0">
              <a:spcAft>
                <a:spcPts val="0"/>
              </a:spcAft>
              <a:buNone/>
              <a:defRPr sz="1600"/>
            </a:lvl5pPr>
          </a:lstStyle>
          <a:p>
            <a:pPr lvl="0"/>
            <a:r>
              <a:rPr lang="de-CH"/>
              <a:t>Click to edit Master text styles</a:t>
            </a:r>
          </a:p>
          <a:p>
            <a:pPr lvl="1"/>
            <a:r>
              <a:rPr lang="de-CH"/>
              <a:t>Second level</a:t>
            </a:r>
          </a:p>
          <a:p>
            <a:pPr lvl="2"/>
            <a:r>
              <a:rPr lang="de-CH"/>
              <a:t>Third level</a:t>
            </a:r>
          </a:p>
          <a:p>
            <a:pPr lvl="3"/>
            <a:endParaRPr lang="de-CH"/>
          </a:p>
        </p:txBody>
      </p:sp>
    </p:spTree>
    <p:extLst>
      <p:ext uri="{BB962C8B-B14F-4D97-AF65-F5344CB8AC3E}">
        <p14:creationId xmlns:p14="http://schemas.microsoft.com/office/powerpoint/2010/main" val="1279096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A27F37-4AAD-450C-8838-DE5B9F07D8B8}"/>
              </a:ext>
            </a:extLst>
          </p:cNvPr>
          <p:cNvSpPr>
            <a:spLocks noGrp="1"/>
          </p:cNvSpPr>
          <p:nvPr>
            <p:ph type="title" orient="vert"/>
          </p:nvPr>
        </p:nvSpPr>
        <p:spPr>
          <a:xfrm>
            <a:off x="6543675" y="273844"/>
            <a:ext cx="1971675" cy="4358879"/>
          </a:xfrm>
        </p:spPr>
        <p:txBody>
          <a:bodyPr vert="eaVert"/>
          <a:lstStyle/>
          <a:p>
            <a:r>
              <a:rPr lang="de-CH"/>
              <a:t>Click to edit Master title style</a:t>
            </a:r>
          </a:p>
        </p:txBody>
      </p:sp>
      <p:sp>
        <p:nvSpPr>
          <p:cNvPr id="3" name="Vertical Text Placeholder 2">
            <a:extLst>
              <a:ext uri="{FF2B5EF4-FFF2-40B4-BE49-F238E27FC236}">
                <a16:creationId xmlns:a16="http://schemas.microsoft.com/office/drawing/2014/main" id="{99286A52-83BF-4684-B707-32690AD3C036}"/>
              </a:ext>
            </a:extLst>
          </p:cNvPr>
          <p:cNvSpPr>
            <a:spLocks noGrp="1"/>
          </p:cNvSpPr>
          <p:nvPr>
            <p:ph type="body" orient="vert" idx="1"/>
          </p:nvPr>
        </p:nvSpPr>
        <p:spPr>
          <a:xfrm>
            <a:off x="628650" y="273844"/>
            <a:ext cx="5800725" cy="4358879"/>
          </a:xfrm>
        </p:spPr>
        <p:txBody>
          <a:bodyPr vert="eaVert"/>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p>
        </p:txBody>
      </p:sp>
      <p:sp>
        <p:nvSpPr>
          <p:cNvPr id="6" name="Slide Number Placeholder 5">
            <a:extLst>
              <a:ext uri="{FF2B5EF4-FFF2-40B4-BE49-F238E27FC236}">
                <a16:creationId xmlns:a16="http://schemas.microsoft.com/office/drawing/2014/main" id="{BC25666C-0F9A-44A4-B3AC-35B212491C34}"/>
              </a:ext>
            </a:extLst>
          </p:cNvPr>
          <p:cNvSpPr>
            <a:spLocks noGrp="1"/>
          </p:cNvSpPr>
          <p:nvPr>
            <p:ph type="sldNum" sz="quarter" idx="12"/>
          </p:nvPr>
        </p:nvSpPr>
        <p:spPr/>
        <p:txBody>
          <a:bodyPr/>
          <a:lstStyle/>
          <a:p>
            <a:fld id="{7559FC98-AF75-4A00-A03C-DF9FEBF6BCB9}" type="slidenum">
              <a:rPr lang="de-CH" smtClean="0"/>
              <a:t>‹Nr.›</a:t>
            </a:fld>
            <a:endParaRPr lang="de-CH"/>
          </a:p>
        </p:txBody>
      </p:sp>
      <p:sp>
        <p:nvSpPr>
          <p:cNvPr id="4" name="Rectangle 7" descr="{&quot;templafy&quot;:{&quot;id&quot;:&quot;9af93e82-8e6d-4f8b-89f7-6c72ee1eb8db&quot;}}">
            <a:extLst>
              <a:ext uri="{FF2B5EF4-FFF2-40B4-BE49-F238E27FC236}">
                <a16:creationId xmlns:a16="http://schemas.microsoft.com/office/drawing/2014/main" id="{2CEFDC8C-AC4F-3225-13BC-741527C5B167}"/>
              </a:ext>
            </a:extLst>
          </p:cNvPr>
          <p:cNvSpPr/>
          <p:nvPr userDrawn="1"/>
        </p:nvSpPr>
        <p:spPr>
          <a:xfrm>
            <a:off x="6804000" y="4770373"/>
            <a:ext cx="1177196" cy="184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de-CH" sz="800">
                <a:solidFill>
                  <a:schemeClr val="tx1"/>
                </a:solidFill>
              </a:rPr>
              <a:t>15. August 2023</a:t>
            </a:r>
          </a:p>
        </p:txBody>
      </p:sp>
    </p:spTree>
    <p:extLst>
      <p:ext uri="{BB962C8B-B14F-4D97-AF65-F5344CB8AC3E}">
        <p14:creationId xmlns:p14="http://schemas.microsoft.com/office/powerpoint/2010/main" val="851528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022194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55576" y="950400"/>
            <a:ext cx="8064424" cy="278100"/>
          </a:xfrm>
        </p:spPr>
        <p:txBody>
          <a:bodyPr lIns="0" tIns="0" rIns="0" bIns="0">
            <a:noAutofit/>
          </a:bodyPr>
          <a:lstStyle>
            <a:lvl1pPr algn="l">
              <a:defRPr sz="1800">
                <a:solidFill>
                  <a:srgbClr val="00802F"/>
                </a:solidFill>
              </a:defRPr>
            </a:lvl1pPr>
          </a:lstStyle>
          <a:p>
            <a:r>
              <a:rPr lang="de-DE"/>
              <a:t>Titelmasterformat durch Klicken bearbeiten</a:t>
            </a:r>
            <a:br>
              <a:rPr lang="de-DE"/>
            </a:br>
            <a:endParaRPr lang="de-CH"/>
          </a:p>
        </p:txBody>
      </p:sp>
      <p:sp>
        <p:nvSpPr>
          <p:cNvPr id="3" name="Inhaltsplatzhalter 2"/>
          <p:cNvSpPr>
            <a:spLocks noGrp="1"/>
          </p:cNvSpPr>
          <p:nvPr>
            <p:ph idx="1" hasCustomPrompt="1"/>
          </p:nvPr>
        </p:nvSpPr>
        <p:spPr>
          <a:xfrm>
            <a:off x="755576" y="1379700"/>
            <a:ext cx="8064424" cy="3460302"/>
          </a:xfrm>
        </p:spPr>
        <p:txBody>
          <a:bodyPr lIns="0" tIns="0" rIns="0" bIns="0">
            <a:noAutofit/>
          </a:bodyPr>
          <a:lstStyle>
            <a:lvl1pPr marL="342900" indent="-342900">
              <a:buClr>
                <a:srgbClr val="00802F"/>
              </a:buClr>
              <a:buFont typeface="+mj-lt"/>
              <a:buAutoNum type="arabicPeriod"/>
              <a:defRPr sz="1500">
                <a:latin typeface="+mn-lt"/>
              </a:defRPr>
            </a:lvl1pPr>
            <a:lvl2pPr>
              <a:buClr>
                <a:srgbClr val="00802F"/>
              </a:buClr>
              <a:defRPr sz="1200">
                <a:latin typeface="+mn-lt"/>
              </a:defRPr>
            </a:lvl2pPr>
            <a:lvl3pPr>
              <a:buClr>
                <a:srgbClr val="00802F"/>
              </a:buClr>
              <a:defRPr sz="1200">
                <a:latin typeface="+mn-lt"/>
              </a:defRPr>
            </a:lvl3pPr>
          </a:lstStyle>
          <a:p>
            <a:pPr lvl="0"/>
            <a:r>
              <a:rPr lang="de-DE"/>
              <a:t>Textmasterformate durch Klicken bearbeiten</a:t>
            </a:r>
          </a:p>
          <a:p>
            <a:pPr lvl="1"/>
            <a:r>
              <a:rPr lang="de-DE"/>
              <a:t>Zweite Ebene</a:t>
            </a:r>
          </a:p>
          <a:p>
            <a:pPr lvl="2"/>
            <a:r>
              <a:rPr lang="de-DE"/>
              <a:t>Dritte Ebene</a:t>
            </a:r>
          </a:p>
          <a:p>
            <a:pPr lvl="0"/>
            <a:endParaRPr lang="de-DE"/>
          </a:p>
        </p:txBody>
      </p:sp>
      <p:sp>
        <p:nvSpPr>
          <p:cNvPr id="8" name="Rechteck 7"/>
          <p:cNvSpPr/>
          <p:nvPr userDrawn="1"/>
        </p:nvSpPr>
        <p:spPr>
          <a:xfrm>
            <a:off x="0" y="5013900"/>
            <a:ext cx="9144000" cy="129600"/>
          </a:xfrm>
          <a:prstGeom prst="rect">
            <a:avLst/>
          </a:prstGeom>
          <a:solidFill>
            <a:srgbClr val="00802F"/>
          </a:solidFill>
          <a:ln>
            <a:noFill/>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de-DE" sz="1013">
              <a:solidFill>
                <a:srgbClr val="339933"/>
              </a:solidFill>
            </a:endParaRPr>
          </a:p>
        </p:txBody>
      </p:sp>
      <p:pic>
        <p:nvPicPr>
          <p:cNvPr id="10" name="Picture 4" descr="\\SV-MONK\UNISG-Rfolder$\05735105\Desktop\IMP_D_A4_CMYK.jp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02400" y="144708"/>
            <a:ext cx="2123784" cy="536833"/>
          </a:xfrm>
          <a:prstGeom prst="rect">
            <a:avLst/>
          </a:prstGeom>
          <a:noFill/>
          <a:extLst>
            <a:ext uri="{909E8E84-426E-40DD-AFC4-6F175D3DCCD1}">
              <a14:hiddenFill xmlns:a14="http://schemas.microsoft.com/office/drawing/2010/main">
                <a:solidFill>
                  <a:srgbClr val="FFFFFF"/>
                </a:solidFill>
              </a14:hiddenFill>
            </a:ext>
          </a:extLst>
        </p:spPr>
      </p:pic>
      <p:sp>
        <p:nvSpPr>
          <p:cNvPr id="11" name="Foliennummernplatzhalter 14"/>
          <p:cNvSpPr>
            <a:spLocks noGrp="1"/>
          </p:cNvSpPr>
          <p:nvPr>
            <p:ph type="sldNum" sz="quarter" idx="12"/>
          </p:nvPr>
        </p:nvSpPr>
        <p:spPr>
          <a:xfrm>
            <a:off x="6948264" y="4941778"/>
            <a:ext cx="2133600" cy="273844"/>
          </a:xfrm>
        </p:spPr>
        <p:txBody>
          <a:bodyPr rIns="0"/>
          <a:lstStyle>
            <a:lvl1pPr>
              <a:defRPr>
                <a:solidFill>
                  <a:schemeClr val="bg1"/>
                </a:solidFill>
              </a:defRPr>
            </a:lvl1pPr>
          </a:lstStyle>
          <a:p>
            <a:fld id="{D771CC67-57DE-4C4D-9DF8-74DDAAAAC29A}" type="slidenum">
              <a:rPr lang="de-CH" smtClean="0"/>
              <a:pPr/>
              <a:t>‹Nr.›</a:t>
            </a:fld>
            <a:endParaRPr lang="de-CH"/>
          </a:p>
        </p:txBody>
      </p:sp>
      <p:sp>
        <p:nvSpPr>
          <p:cNvPr id="5" name="Textplatzhalter 4"/>
          <p:cNvSpPr>
            <a:spLocks noGrp="1"/>
          </p:cNvSpPr>
          <p:nvPr>
            <p:ph type="body" sz="quarter" idx="13" hasCustomPrompt="1"/>
          </p:nvPr>
        </p:nvSpPr>
        <p:spPr>
          <a:xfrm>
            <a:off x="755576" y="4873500"/>
            <a:ext cx="8064500" cy="104775"/>
          </a:xfrm>
        </p:spPr>
        <p:txBody>
          <a:bodyPr/>
          <a:lstStyle>
            <a:lvl1pPr marL="0" indent="0" algn="r">
              <a:buNone/>
              <a:defRPr sz="825"/>
            </a:lvl1pPr>
          </a:lstStyle>
          <a:p>
            <a:pPr lvl="0"/>
            <a:r>
              <a:rPr lang="de-CH" sz="825"/>
              <a:t>Quelle:</a:t>
            </a:r>
            <a:endParaRPr lang="de-CH"/>
          </a:p>
        </p:txBody>
      </p:sp>
      <p:sp>
        <p:nvSpPr>
          <p:cNvPr id="9" name="Foliennummernplatzhalter 14">
            <a:extLst>
              <a:ext uri="{FF2B5EF4-FFF2-40B4-BE49-F238E27FC236}">
                <a16:creationId xmlns:a16="http://schemas.microsoft.com/office/drawing/2014/main" id="{5F92D4D8-933D-A747-8D2E-A64E0DA14C45}"/>
              </a:ext>
            </a:extLst>
          </p:cNvPr>
          <p:cNvSpPr txBox="1">
            <a:spLocks/>
          </p:cNvSpPr>
          <p:nvPr userDrawn="1"/>
        </p:nvSpPr>
        <p:spPr>
          <a:xfrm>
            <a:off x="107504" y="4944201"/>
            <a:ext cx="1551996" cy="273844"/>
          </a:xfrm>
          <a:prstGeom prst="rect">
            <a:avLst/>
          </a:prstGeom>
        </p:spPr>
        <p:txBody>
          <a:bodyPr vert="horz" lIns="0" tIns="34290" rIns="0" bIns="34290" rtlCol="0" anchor="ctr"/>
          <a:lstStyle>
            <a:defPPr>
              <a:defRPr lang="de-DE"/>
            </a:defPPr>
            <a:lvl1pPr marL="0" algn="r" defTabSz="914400" rtl="0" eaLnBrk="1" latinLnBrk="0" hangingPunct="1">
              <a:defRPr sz="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75E49EF-D00A-462C-B138-C9A439956117}" type="datetime4">
              <a:rPr lang="de-CH" sz="600" smtClean="0"/>
              <a:t>12. Dezember 2023</a:t>
            </a:fld>
            <a:endParaRPr lang="de-CH" sz="600"/>
          </a:p>
        </p:txBody>
      </p:sp>
    </p:spTree>
    <p:extLst>
      <p:ext uri="{BB962C8B-B14F-4D97-AF65-F5344CB8AC3E}">
        <p14:creationId xmlns:p14="http://schemas.microsoft.com/office/powerpoint/2010/main" val="7449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Slide 3">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2B100237-7431-49D0-8F7C-9E1F2717B96C}"/>
              </a:ext>
            </a:extLst>
          </p:cNvPr>
          <p:cNvSpPr/>
          <p:nvPr userDrawn="1"/>
        </p:nvSpPr>
        <p:spPr>
          <a:xfrm>
            <a:off x="5761585" y="1624745"/>
            <a:ext cx="2419577" cy="2689737"/>
          </a:xfrm>
          <a:custGeom>
            <a:avLst/>
            <a:gdLst>
              <a:gd name="connsiteX0" fmla="*/ 0 w 1861343"/>
              <a:gd name="connsiteY0" fmla="*/ 0 h 2329962"/>
              <a:gd name="connsiteX1" fmla="*/ 1861343 w 1861343"/>
              <a:gd name="connsiteY1" fmla="*/ 0 h 2329962"/>
              <a:gd name="connsiteX2" fmla="*/ 1861343 w 1861343"/>
              <a:gd name="connsiteY2" fmla="*/ 2329962 h 2329962"/>
              <a:gd name="connsiteX3" fmla="*/ 0 w 1861343"/>
              <a:gd name="connsiteY3" fmla="*/ 2329962 h 2329962"/>
              <a:gd name="connsiteX4" fmla="*/ 0 w 1861343"/>
              <a:gd name="connsiteY4" fmla="*/ 0 h 2329962"/>
              <a:gd name="connsiteX0" fmla="*/ 0 w 3408789"/>
              <a:gd name="connsiteY0" fmla="*/ 852854 h 2329962"/>
              <a:gd name="connsiteX1" fmla="*/ 3408789 w 3408789"/>
              <a:gd name="connsiteY1" fmla="*/ 0 h 2329962"/>
              <a:gd name="connsiteX2" fmla="*/ 3408789 w 3408789"/>
              <a:gd name="connsiteY2" fmla="*/ 2329962 h 2329962"/>
              <a:gd name="connsiteX3" fmla="*/ 1547446 w 3408789"/>
              <a:gd name="connsiteY3" fmla="*/ 2329962 h 2329962"/>
              <a:gd name="connsiteX4" fmla="*/ 0 w 3408789"/>
              <a:gd name="connsiteY4" fmla="*/ 852854 h 2329962"/>
              <a:gd name="connsiteX0" fmla="*/ 0 w 3408789"/>
              <a:gd name="connsiteY0" fmla="*/ 852854 h 3516924"/>
              <a:gd name="connsiteX1" fmla="*/ 3408789 w 3408789"/>
              <a:gd name="connsiteY1" fmla="*/ 0 h 3516924"/>
              <a:gd name="connsiteX2" fmla="*/ 3408789 w 3408789"/>
              <a:gd name="connsiteY2" fmla="*/ 2329962 h 3516924"/>
              <a:gd name="connsiteX3" fmla="*/ 483577 w 3408789"/>
              <a:gd name="connsiteY3" fmla="*/ 3516924 h 3516924"/>
              <a:gd name="connsiteX4" fmla="*/ 0 w 3408789"/>
              <a:gd name="connsiteY4" fmla="*/ 852854 h 3516924"/>
              <a:gd name="connsiteX0" fmla="*/ 0 w 3417582"/>
              <a:gd name="connsiteY0" fmla="*/ 852854 h 3789485"/>
              <a:gd name="connsiteX1" fmla="*/ 3408789 w 3417582"/>
              <a:gd name="connsiteY1" fmla="*/ 0 h 3789485"/>
              <a:gd name="connsiteX2" fmla="*/ 3417582 w 3417582"/>
              <a:gd name="connsiteY2" fmla="*/ 3789485 h 3789485"/>
              <a:gd name="connsiteX3" fmla="*/ 483577 w 3417582"/>
              <a:gd name="connsiteY3" fmla="*/ 3516924 h 3789485"/>
              <a:gd name="connsiteX4" fmla="*/ 0 w 3417582"/>
              <a:gd name="connsiteY4" fmla="*/ 852854 h 3789485"/>
              <a:gd name="connsiteX0" fmla="*/ 0 w 3417582"/>
              <a:gd name="connsiteY0" fmla="*/ 852854 h 3789485"/>
              <a:gd name="connsiteX1" fmla="*/ 3408789 w 3417582"/>
              <a:gd name="connsiteY1" fmla="*/ 0 h 3789485"/>
              <a:gd name="connsiteX2" fmla="*/ 3417582 w 3417582"/>
              <a:gd name="connsiteY2" fmla="*/ 3789485 h 3789485"/>
              <a:gd name="connsiteX3" fmla="*/ 501162 w 3417582"/>
              <a:gd name="connsiteY3" fmla="*/ 3570549 h 3789485"/>
              <a:gd name="connsiteX4" fmla="*/ 0 w 3417582"/>
              <a:gd name="connsiteY4" fmla="*/ 852854 h 3789485"/>
              <a:gd name="connsiteX0" fmla="*/ 0 w 3408789"/>
              <a:gd name="connsiteY0" fmla="*/ 852854 h 3852049"/>
              <a:gd name="connsiteX1" fmla="*/ 3408789 w 3408789"/>
              <a:gd name="connsiteY1" fmla="*/ 0 h 3852049"/>
              <a:gd name="connsiteX2" fmla="*/ 3399997 w 3408789"/>
              <a:gd name="connsiteY2" fmla="*/ 3852049 h 3852049"/>
              <a:gd name="connsiteX3" fmla="*/ 501162 w 3408789"/>
              <a:gd name="connsiteY3" fmla="*/ 3570549 h 3852049"/>
              <a:gd name="connsiteX4" fmla="*/ 0 w 3408789"/>
              <a:gd name="connsiteY4" fmla="*/ 852854 h 3852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8789" h="3852049">
                <a:moveTo>
                  <a:pt x="0" y="852854"/>
                </a:moveTo>
                <a:lnTo>
                  <a:pt x="3408789" y="0"/>
                </a:lnTo>
                <a:cubicBezTo>
                  <a:pt x="3405858" y="1284016"/>
                  <a:pt x="3402928" y="2568033"/>
                  <a:pt x="3399997" y="3852049"/>
                </a:cubicBezTo>
                <a:lnTo>
                  <a:pt x="501162" y="3570549"/>
                </a:lnTo>
                <a:lnTo>
                  <a:pt x="0" y="852854"/>
                </a:lnTo>
                <a:close/>
              </a:path>
            </a:pathLst>
          </a:cu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TextBox 11">
            <a:extLst>
              <a:ext uri="{FF2B5EF4-FFF2-40B4-BE49-F238E27FC236}">
                <a16:creationId xmlns:a16="http://schemas.microsoft.com/office/drawing/2014/main" id="{DF9714C5-06E3-4370-A728-9DC7B080DE43}"/>
              </a:ext>
            </a:extLst>
          </p:cNvPr>
          <p:cNvSpPr txBox="1"/>
          <p:nvPr userDrawn="1"/>
        </p:nvSpPr>
        <p:spPr>
          <a:xfrm>
            <a:off x="6787662" y="4613375"/>
            <a:ext cx="1997563" cy="153888"/>
          </a:xfrm>
          <a:prstGeom prst="rect">
            <a:avLst/>
          </a:prstGeom>
          <a:noFill/>
        </p:spPr>
        <p:txBody>
          <a:bodyPr wrap="square" lIns="0" tIns="0" rIns="0" bIns="0" rtlCol="0">
            <a:spAutoFit/>
          </a:bodyPr>
          <a:lstStyle/>
          <a:p>
            <a:pPr algn="r"/>
            <a:r>
              <a:rPr lang="de-CH" sz="1000">
                <a:solidFill>
                  <a:schemeClr val="tx1"/>
                </a:solidFill>
              </a:rPr>
              <a:t>From </a:t>
            </a:r>
            <a:r>
              <a:rPr lang="de-CH" sz="1000" err="1">
                <a:solidFill>
                  <a:schemeClr val="tx1"/>
                </a:solidFill>
              </a:rPr>
              <a:t>insight</a:t>
            </a:r>
            <a:r>
              <a:rPr lang="de-CH" sz="1000">
                <a:solidFill>
                  <a:schemeClr val="tx1"/>
                </a:solidFill>
              </a:rPr>
              <a:t> </a:t>
            </a:r>
            <a:r>
              <a:rPr lang="de-CH" sz="1000" err="1">
                <a:solidFill>
                  <a:schemeClr val="tx1"/>
                </a:solidFill>
              </a:rPr>
              <a:t>to</a:t>
            </a:r>
            <a:r>
              <a:rPr lang="de-CH" sz="1000">
                <a:solidFill>
                  <a:schemeClr val="tx1"/>
                </a:solidFill>
              </a:rPr>
              <a:t> </a:t>
            </a:r>
            <a:r>
              <a:rPr lang="de-CH" sz="1000" err="1">
                <a:solidFill>
                  <a:schemeClr val="tx1"/>
                </a:solidFill>
              </a:rPr>
              <a:t>impact</a:t>
            </a:r>
            <a:r>
              <a:rPr lang="de-CH" sz="1000">
                <a:solidFill>
                  <a:schemeClr val="tx1"/>
                </a:solidFill>
              </a:rPr>
              <a:t>.</a:t>
            </a:r>
          </a:p>
        </p:txBody>
      </p:sp>
      <p:pic>
        <p:nvPicPr>
          <p:cNvPr id="1438957974" name="Rectangle 7" descr="{&quot;templafy&quot;:{&quot;id&quot;:&quot;d842a198-df22-4fe4-9731-65f1ebde6792&quot;}}"/>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8775" y="313025"/>
            <a:ext cx="2286000" cy="766800"/>
          </a:xfrm>
          <a:prstGeom prst="rect">
            <a:avLst/>
          </a:prstGeom>
        </p:spPr>
      </p:pic>
      <p:sp>
        <p:nvSpPr>
          <p:cNvPr id="13" name="Title 4">
            <a:extLst>
              <a:ext uri="{FF2B5EF4-FFF2-40B4-BE49-F238E27FC236}">
                <a16:creationId xmlns:a16="http://schemas.microsoft.com/office/drawing/2014/main" id="{77013848-41F0-44AD-9301-BEF9A1A4878E}"/>
              </a:ext>
            </a:extLst>
          </p:cNvPr>
          <p:cNvSpPr>
            <a:spLocks noGrp="1"/>
          </p:cNvSpPr>
          <p:nvPr>
            <p:ph type="title"/>
          </p:nvPr>
        </p:nvSpPr>
        <p:spPr>
          <a:xfrm>
            <a:off x="827013" y="1276350"/>
            <a:ext cx="4503600" cy="1942874"/>
          </a:xfrm>
        </p:spPr>
        <p:txBody>
          <a:bodyPr anchor="b"/>
          <a:lstStyle>
            <a:lvl1pPr>
              <a:lnSpc>
                <a:spcPts val="4200"/>
              </a:lnSpc>
              <a:defRPr sz="4000">
                <a:latin typeface="Gill Sans Nova Light" panose="020B0302020104020203" pitchFamily="34" charset="0"/>
              </a:defRPr>
            </a:lvl1pPr>
          </a:lstStyle>
          <a:p>
            <a:r>
              <a:rPr lang="de-CH"/>
              <a:t>Click to edit Master title style</a:t>
            </a:r>
          </a:p>
        </p:txBody>
      </p:sp>
      <p:sp>
        <p:nvSpPr>
          <p:cNvPr id="14" name="Text Placeholder 6">
            <a:extLst>
              <a:ext uri="{FF2B5EF4-FFF2-40B4-BE49-F238E27FC236}">
                <a16:creationId xmlns:a16="http://schemas.microsoft.com/office/drawing/2014/main" id="{8245421C-670F-4227-B79D-994FE547F9A2}"/>
              </a:ext>
            </a:extLst>
          </p:cNvPr>
          <p:cNvSpPr>
            <a:spLocks noGrp="1"/>
          </p:cNvSpPr>
          <p:nvPr>
            <p:ph type="body" sz="quarter" idx="11"/>
          </p:nvPr>
        </p:nvSpPr>
        <p:spPr>
          <a:xfrm>
            <a:off x="831027" y="3452115"/>
            <a:ext cx="3650486" cy="1027810"/>
          </a:xfrm>
        </p:spPr>
        <p:txBody>
          <a:bodyPr>
            <a:normAutofit/>
          </a:bodyPr>
          <a:lstStyle>
            <a:lvl1pPr marL="0" indent="0">
              <a:spcAft>
                <a:spcPts val="0"/>
              </a:spcAft>
              <a:buFont typeface="Arial" panose="020B0604020202020204" pitchFamily="34" charset="0"/>
              <a:buNone/>
              <a:defRPr sz="1600"/>
            </a:lvl1pPr>
            <a:lvl2pPr marL="0" indent="0">
              <a:spcAft>
                <a:spcPts val="0"/>
              </a:spcAft>
              <a:buNone/>
              <a:defRPr sz="1600"/>
            </a:lvl2pPr>
            <a:lvl3pPr marL="0" indent="0">
              <a:spcAft>
                <a:spcPts val="0"/>
              </a:spcAft>
              <a:buNone/>
              <a:defRPr sz="1600"/>
            </a:lvl3pPr>
            <a:lvl4pPr marL="0" indent="0">
              <a:spcAft>
                <a:spcPts val="0"/>
              </a:spcAft>
              <a:buNone/>
              <a:defRPr sz="1600"/>
            </a:lvl4pPr>
            <a:lvl5pPr marL="0" indent="0">
              <a:spcAft>
                <a:spcPts val="0"/>
              </a:spcAft>
              <a:buNone/>
              <a:defRPr sz="1600"/>
            </a:lvl5pPr>
          </a:lstStyle>
          <a:p>
            <a:pPr lvl="0"/>
            <a:r>
              <a:rPr lang="de-CH"/>
              <a:t>Click to edit Master text styles</a:t>
            </a:r>
          </a:p>
          <a:p>
            <a:pPr lvl="1"/>
            <a:r>
              <a:rPr lang="de-CH"/>
              <a:t>Second level</a:t>
            </a:r>
          </a:p>
          <a:p>
            <a:pPr lvl="2"/>
            <a:r>
              <a:rPr lang="de-CH"/>
              <a:t>Third level</a:t>
            </a:r>
          </a:p>
          <a:p>
            <a:pPr lvl="3"/>
            <a:endParaRPr lang="de-CH"/>
          </a:p>
        </p:txBody>
      </p:sp>
      <p:sp>
        <p:nvSpPr>
          <p:cNvPr id="3" name="Bildplatzhalter 2">
            <a:extLst>
              <a:ext uri="{FF2B5EF4-FFF2-40B4-BE49-F238E27FC236}">
                <a16:creationId xmlns:a16="http://schemas.microsoft.com/office/drawing/2014/main" id="{A334A812-F883-AF52-F92E-916B48E7D3E0}"/>
              </a:ext>
            </a:extLst>
          </p:cNvPr>
          <p:cNvSpPr>
            <a:spLocks noGrp="1"/>
          </p:cNvSpPr>
          <p:nvPr>
            <p:ph type="pic" sz="quarter" idx="12"/>
          </p:nvPr>
        </p:nvSpPr>
        <p:spPr>
          <a:xfrm>
            <a:off x="5752800" y="447950"/>
            <a:ext cx="3404886" cy="3798786"/>
          </a:xfrm>
          <a:custGeom>
            <a:avLst/>
            <a:gdLst>
              <a:gd name="connsiteX0" fmla="*/ 0 w 3392932"/>
              <a:gd name="connsiteY0" fmla="*/ 0 h 3804762"/>
              <a:gd name="connsiteX1" fmla="*/ 3392932 w 3392932"/>
              <a:gd name="connsiteY1" fmla="*/ 0 h 3804762"/>
              <a:gd name="connsiteX2" fmla="*/ 3392932 w 3392932"/>
              <a:gd name="connsiteY2" fmla="*/ 3804762 h 3804762"/>
              <a:gd name="connsiteX3" fmla="*/ 0 w 3392932"/>
              <a:gd name="connsiteY3" fmla="*/ 3804762 h 3804762"/>
              <a:gd name="connsiteX4" fmla="*/ 0 w 3392932"/>
              <a:gd name="connsiteY4" fmla="*/ 0 h 3804762"/>
              <a:gd name="connsiteX0" fmla="*/ 741082 w 3392932"/>
              <a:gd name="connsiteY0" fmla="*/ 753035 h 3804762"/>
              <a:gd name="connsiteX1" fmla="*/ 3392932 w 3392932"/>
              <a:gd name="connsiteY1" fmla="*/ 0 h 3804762"/>
              <a:gd name="connsiteX2" fmla="*/ 3392932 w 3392932"/>
              <a:gd name="connsiteY2" fmla="*/ 3804762 h 3804762"/>
              <a:gd name="connsiteX3" fmla="*/ 0 w 3392932"/>
              <a:gd name="connsiteY3" fmla="*/ 3804762 h 3804762"/>
              <a:gd name="connsiteX4" fmla="*/ 741082 w 3392932"/>
              <a:gd name="connsiteY4" fmla="*/ 753035 h 3804762"/>
              <a:gd name="connsiteX0" fmla="*/ 0 w 2651850"/>
              <a:gd name="connsiteY0" fmla="*/ 753035 h 3804762"/>
              <a:gd name="connsiteX1" fmla="*/ 2651850 w 2651850"/>
              <a:gd name="connsiteY1" fmla="*/ 0 h 3804762"/>
              <a:gd name="connsiteX2" fmla="*/ 2651850 w 2651850"/>
              <a:gd name="connsiteY2" fmla="*/ 3804762 h 3804762"/>
              <a:gd name="connsiteX3" fmla="*/ 29883 w 2651850"/>
              <a:gd name="connsiteY3" fmla="*/ 3380433 h 3804762"/>
              <a:gd name="connsiteX4" fmla="*/ 0 w 2651850"/>
              <a:gd name="connsiteY4" fmla="*/ 753035 h 3804762"/>
              <a:gd name="connsiteX0" fmla="*/ 239058 w 2890908"/>
              <a:gd name="connsiteY0" fmla="*/ 753035 h 3804762"/>
              <a:gd name="connsiteX1" fmla="*/ 2890908 w 2890908"/>
              <a:gd name="connsiteY1" fmla="*/ 0 h 3804762"/>
              <a:gd name="connsiteX2" fmla="*/ 2890908 w 2890908"/>
              <a:gd name="connsiteY2" fmla="*/ 3804762 h 3804762"/>
              <a:gd name="connsiteX3" fmla="*/ 0 w 2890908"/>
              <a:gd name="connsiteY3" fmla="*/ 3517892 h 3804762"/>
              <a:gd name="connsiteX4" fmla="*/ 239058 w 2890908"/>
              <a:gd name="connsiteY4" fmla="*/ 753035 h 3804762"/>
              <a:gd name="connsiteX0" fmla="*/ 0 w 3410862"/>
              <a:gd name="connsiteY0" fmla="*/ 842682 h 3804762"/>
              <a:gd name="connsiteX1" fmla="*/ 3410862 w 3410862"/>
              <a:gd name="connsiteY1" fmla="*/ 0 h 3804762"/>
              <a:gd name="connsiteX2" fmla="*/ 3410862 w 3410862"/>
              <a:gd name="connsiteY2" fmla="*/ 3804762 h 3804762"/>
              <a:gd name="connsiteX3" fmla="*/ 519954 w 3410862"/>
              <a:gd name="connsiteY3" fmla="*/ 3517892 h 3804762"/>
              <a:gd name="connsiteX4" fmla="*/ 0 w 3410862"/>
              <a:gd name="connsiteY4" fmla="*/ 842682 h 3804762"/>
              <a:gd name="connsiteX0" fmla="*/ 0 w 3410862"/>
              <a:gd name="connsiteY0" fmla="*/ 842682 h 3517892"/>
              <a:gd name="connsiteX1" fmla="*/ 3410862 w 3410862"/>
              <a:gd name="connsiteY1" fmla="*/ 0 h 3517892"/>
              <a:gd name="connsiteX2" fmla="*/ 3034344 w 3410862"/>
              <a:gd name="connsiteY2" fmla="*/ 3398362 h 3517892"/>
              <a:gd name="connsiteX3" fmla="*/ 519954 w 3410862"/>
              <a:gd name="connsiteY3" fmla="*/ 3517892 h 3517892"/>
              <a:gd name="connsiteX4" fmla="*/ 0 w 3410862"/>
              <a:gd name="connsiteY4" fmla="*/ 842682 h 3517892"/>
              <a:gd name="connsiteX0" fmla="*/ 0 w 3410862"/>
              <a:gd name="connsiteY0" fmla="*/ 842682 h 3774879"/>
              <a:gd name="connsiteX1" fmla="*/ 3410862 w 3410862"/>
              <a:gd name="connsiteY1" fmla="*/ 0 h 3774879"/>
              <a:gd name="connsiteX2" fmla="*/ 3410862 w 3410862"/>
              <a:gd name="connsiteY2" fmla="*/ 3774879 h 3774879"/>
              <a:gd name="connsiteX3" fmla="*/ 519954 w 3410862"/>
              <a:gd name="connsiteY3" fmla="*/ 3517892 h 3774879"/>
              <a:gd name="connsiteX4" fmla="*/ 0 w 3410862"/>
              <a:gd name="connsiteY4" fmla="*/ 842682 h 3774879"/>
              <a:gd name="connsiteX0" fmla="*/ 0 w 3410862"/>
              <a:gd name="connsiteY0" fmla="*/ 842682 h 3810738"/>
              <a:gd name="connsiteX1" fmla="*/ 3410862 w 3410862"/>
              <a:gd name="connsiteY1" fmla="*/ 0 h 3810738"/>
              <a:gd name="connsiteX2" fmla="*/ 3404886 w 3410862"/>
              <a:gd name="connsiteY2" fmla="*/ 3810738 h 3810738"/>
              <a:gd name="connsiteX3" fmla="*/ 519954 w 3410862"/>
              <a:gd name="connsiteY3" fmla="*/ 3517892 h 3810738"/>
              <a:gd name="connsiteX4" fmla="*/ 0 w 3410862"/>
              <a:gd name="connsiteY4" fmla="*/ 842682 h 3810738"/>
              <a:gd name="connsiteX0" fmla="*/ 0 w 3404886"/>
              <a:gd name="connsiteY0" fmla="*/ 280894 h 3248950"/>
              <a:gd name="connsiteX1" fmla="*/ 3135945 w 3404886"/>
              <a:gd name="connsiteY1" fmla="*/ 0 h 3248950"/>
              <a:gd name="connsiteX2" fmla="*/ 3404886 w 3404886"/>
              <a:gd name="connsiteY2" fmla="*/ 3248950 h 3248950"/>
              <a:gd name="connsiteX3" fmla="*/ 519954 w 3404886"/>
              <a:gd name="connsiteY3" fmla="*/ 2956104 h 3248950"/>
              <a:gd name="connsiteX4" fmla="*/ 0 w 3404886"/>
              <a:gd name="connsiteY4" fmla="*/ 280894 h 3248950"/>
              <a:gd name="connsiteX0" fmla="*/ 0 w 3404886"/>
              <a:gd name="connsiteY0" fmla="*/ 830730 h 3798786"/>
              <a:gd name="connsiteX1" fmla="*/ 3404886 w 3404886"/>
              <a:gd name="connsiteY1" fmla="*/ 0 h 3798786"/>
              <a:gd name="connsiteX2" fmla="*/ 3404886 w 3404886"/>
              <a:gd name="connsiteY2" fmla="*/ 3798786 h 3798786"/>
              <a:gd name="connsiteX3" fmla="*/ 519954 w 3404886"/>
              <a:gd name="connsiteY3" fmla="*/ 3505940 h 3798786"/>
              <a:gd name="connsiteX4" fmla="*/ 0 w 3404886"/>
              <a:gd name="connsiteY4" fmla="*/ 830730 h 379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4886" h="3798786">
                <a:moveTo>
                  <a:pt x="0" y="830730"/>
                </a:moveTo>
                <a:lnTo>
                  <a:pt x="3404886" y="0"/>
                </a:lnTo>
                <a:lnTo>
                  <a:pt x="3404886" y="3798786"/>
                </a:lnTo>
                <a:lnTo>
                  <a:pt x="519954" y="3505940"/>
                </a:lnTo>
                <a:lnTo>
                  <a:pt x="0" y="830730"/>
                </a:lnTo>
                <a:close/>
              </a:path>
            </a:pathLst>
          </a:custGeom>
          <a:solidFill>
            <a:schemeClr val="accent2"/>
          </a:solidFill>
          <a:ln>
            <a:noFill/>
          </a:ln>
        </p:spPr>
        <p:txBody>
          <a:bodyPr/>
          <a:lstStyle/>
          <a:p>
            <a:endParaRPr lang="de-CH"/>
          </a:p>
        </p:txBody>
      </p:sp>
    </p:spTree>
    <p:extLst>
      <p:ext uri="{BB962C8B-B14F-4D97-AF65-F5344CB8AC3E}">
        <p14:creationId xmlns:p14="http://schemas.microsoft.com/office/powerpoint/2010/main" val="1344516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mit Bild">
    <p:spTree>
      <p:nvGrpSpPr>
        <p:cNvPr id="1" name=""/>
        <p:cNvGrpSpPr/>
        <p:nvPr/>
      </p:nvGrpSpPr>
      <p:grpSpPr>
        <a:xfrm>
          <a:off x="0" y="0"/>
          <a:ext cx="0" cy="0"/>
          <a:chOff x="0" y="0"/>
          <a:chExt cx="0" cy="0"/>
        </a:xfrm>
      </p:grpSpPr>
      <p:pic>
        <p:nvPicPr>
          <p:cNvPr id="12" name="Picture 11" descr="A picture containing skating, building, ramp, board&#10;&#10;Description automatically generated">
            <a:extLst>
              <a:ext uri="{FF2B5EF4-FFF2-40B4-BE49-F238E27FC236}">
                <a16:creationId xmlns:a16="http://schemas.microsoft.com/office/drawing/2014/main" id="{71655C6F-D683-4181-8A76-C2CF9E2F41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963683" y="0"/>
            <a:ext cx="3180318" cy="5143500"/>
          </a:xfrm>
          <a:prstGeom prst="rect">
            <a:avLst/>
          </a:prstGeom>
        </p:spPr>
      </p:pic>
      <p:sp>
        <p:nvSpPr>
          <p:cNvPr id="7" name="Freeform: Shape 6">
            <a:extLst>
              <a:ext uri="{FF2B5EF4-FFF2-40B4-BE49-F238E27FC236}">
                <a16:creationId xmlns:a16="http://schemas.microsoft.com/office/drawing/2014/main" id="{32FAFF1B-D695-4F04-8B58-692674CF4A5C}"/>
              </a:ext>
            </a:extLst>
          </p:cNvPr>
          <p:cNvSpPr>
            <a:spLocks noChangeAspect="1"/>
          </p:cNvSpPr>
          <p:nvPr userDrawn="1"/>
        </p:nvSpPr>
        <p:spPr>
          <a:xfrm>
            <a:off x="8570473" y="4701166"/>
            <a:ext cx="213389" cy="233831"/>
          </a:xfrm>
          <a:custGeom>
            <a:avLst/>
            <a:gdLst>
              <a:gd name="connsiteX0" fmla="*/ 0 w 3106057"/>
              <a:gd name="connsiteY0" fmla="*/ 711200 h 3403600"/>
              <a:gd name="connsiteX1" fmla="*/ 3106057 w 3106057"/>
              <a:gd name="connsiteY1" fmla="*/ 0 h 3403600"/>
              <a:gd name="connsiteX2" fmla="*/ 3106057 w 3106057"/>
              <a:gd name="connsiteY2" fmla="*/ 3403600 h 3403600"/>
              <a:gd name="connsiteX3" fmla="*/ 449943 w 3106057"/>
              <a:gd name="connsiteY3" fmla="*/ 3222171 h 3403600"/>
              <a:gd name="connsiteX4" fmla="*/ 0 w 3106057"/>
              <a:gd name="connsiteY4" fmla="*/ 711200 h 340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6057" h="3403600">
                <a:moveTo>
                  <a:pt x="0" y="711200"/>
                </a:moveTo>
                <a:lnTo>
                  <a:pt x="3106057" y="0"/>
                </a:lnTo>
                <a:lnTo>
                  <a:pt x="3106057" y="3403600"/>
                </a:lnTo>
                <a:lnTo>
                  <a:pt x="449943" y="3222171"/>
                </a:lnTo>
                <a:lnTo>
                  <a:pt x="0" y="7112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itle 1">
            <a:extLst>
              <a:ext uri="{FF2B5EF4-FFF2-40B4-BE49-F238E27FC236}">
                <a16:creationId xmlns:a16="http://schemas.microsoft.com/office/drawing/2014/main" id="{AA9D5294-8509-42D7-B32F-8FB3BCBBB9D0}"/>
              </a:ext>
            </a:extLst>
          </p:cNvPr>
          <p:cNvSpPr>
            <a:spLocks noGrp="1"/>
          </p:cNvSpPr>
          <p:nvPr>
            <p:ph type="title"/>
          </p:nvPr>
        </p:nvSpPr>
        <p:spPr>
          <a:xfrm>
            <a:off x="358775" y="376238"/>
            <a:ext cx="5464509" cy="675727"/>
          </a:xfrm>
        </p:spPr>
        <p:txBody>
          <a:bodyPr/>
          <a:lstStyle>
            <a:lvl1pPr>
              <a:lnSpc>
                <a:spcPts val="4400"/>
              </a:lnSpc>
              <a:defRPr sz="4000">
                <a:latin typeface="Gill Sans Nova Light" panose="020B0302020104020203" pitchFamily="34" charset="0"/>
              </a:defRPr>
            </a:lvl1pPr>
          </a:lstStyle>
          <a:p>
            <a:r>
              <a:rPr lang="de-CH"/>
              <a:t>Click to edit Master title style</a:t>
            </a:r>
          </a:p>
        </p:txBody>
      </p:sp>
      <p:sp>
        <p:nvSpPr>
          <p:cNvPr id="5" name="Text Placeholder 4">
            <a:extLst>
              <a:ext uri="{FF2B5EF4-FFF2-40B4-BE49-F238E27FC236}">
                <a16:creationId xmlns:a16="http://schemas.microsoft.com/office/drawing/2014/main" id="{47F3237B-A6D8-401E-A0E8-75ED37DDC0FA}"/>
              </a:ext>
            </a:extLst>
          </p:cNvPr>
          <p:cNvSpPr>
            <a:spLocks noGrp="1"/>
          </p:cNvSpPr>
          <p:nvPr>
            <p:ph type="body" sz="quarter" idx="13" hasCustomPrompt="1"/>
          </p:nvPr>
        </p:nvSpPr>
        <p:spPr>
          <a:xfrm>
            <a:off x="358775" y="1276350"/>
            <a:ext cx="5000404" cy="3203575"/>
          </a:xfrm>
        </p:spPr>
        <p:txBody>
          <a:bodyPr>
            <a:normAutofit/>
          </a:bodyPr>
          <a:lstStyle>
            <a:lvl1pPr marL="396000" indent="-396000">
              <a:spcAft>
                <a:spcPts val="600"/>
              </a:spcAft>
              <a:buFont typeface="+mj-lt"/>
              <a:buAutoNum type="arabicPeriod"/>
              <a:defRPr sz="1600"/>
            </a:lvl1pPr>
            <a:lvl2pPr marL="720000" indent="-288000">
              <a:spcAft>
                <a:spcPts val="400"/>
              </a:spcAft>
              <a:buFont typeface="Arial" panose="020B0604020202020204" pitchFamily="34" charset="0"/>
              <a:buChar char="‒"/>
              <a:defRPr sz="1600"/>
            </a:lvl2pPr>
            <a:lvl3pPr marL="1008000" indent="-288000">
              <a:spcAft>
                <a:spcPts val="400"/>
              </a:spcAft>
              <a:buSzPct val="110000"/>
              <a:buFont typeface="Arial" panose="020B0604020202020204" pitchFamily="34" charset="0"/>
              <a:buChar char="•"/>
              <a:defRPr sz="1600"/>
            </a:lvl3pPr>
            <a:lvl4pPr marL="1296000" indent="-288000">
              <a:spcAft>
                <a:spcPts val="400"/>
              </a:spcAft>
              <a:buFont typeface="Arial" panose="020B0604020202020204" pitchFamily="34" charset="0"/>
              <a:buChar char="◦"/>
              <a:defRPr sz="1600"/>
            </a:lvl4pPr>
            <a:lvl5pPr marL="1296000" indent="-288000">
              <a:spcAft>
                <a:spcPts val="400"/>
              </a:spcAft>
              <a:buFont typeface="Arial" panose="020B0604020202020204" pitchFamily="34" charset="0"/>
              <a:buChar char="◦"/>
              <a:defRPr sz="1600"/>
            </a:lvl5pPr>
            <a:lvl6pPr marL="1296000" indent="-288000">
              <a:defRPr sz="1600"/>
            </a:lvl6pPr>
            <a:lvl7pPr marL="1296000" indent="-288000">
              <a:defRPr sz="1600"/>
            </a:lvl7pPr>
            <a:lvl8pPr marL="1296000" indent="-288000">
              <a:defRPr sz="1600"/>
            </a:lvl8pPr>
            <a:lvl9pPr marL="1296000" indent="-288000">
              <a:defRPr sz="1600"/>
            </a:lvl9pPr>
          </a:lstStyle>
          <a:p>
            <a:pPr lvl="0"/>
            <a:r>
              <a:rPr lang="de-CH"/>
              <a:t>Click to edit Master text styles</a:t>
            </a:r>
          </a:p>
          <a:p>
            <a:pPr lvl="1"/>
            <a:r>
              <a:rPr lang="de-CH" err="1"/>
              <a:t>Zweite</a:t>
            </a:r>
            <a:r>
              <a:rPr lang="de-CH"/>
              <a:t> Ebene</a:t>
            </a:r>
          </a:p>
          <a:p>
            <a:pPr lvl="2"/>
            <a:r>
              <a:rPr lang="de-CH" err="1"/>
              <a:t>Dritte</a:t>
            </a:r>
            <a:r>
              <a:rPr lang="de-CH"/>
              <a:t> Ebene</a:t>
            </a:r>
          </a:p>
          <a:p>
            <a:pPr lvl="3"/>
            <a:r>
              <a:rPr lang="de-CH" err="1"/>
              <a:t>Vierte</a:t>
            </a:r>
            <a:r>
              <a:rPr lang="de-CH"/>
              <a:t> Ebene</a:t>
            </a:r>
          </a:p>
          <a:p>
            <a:pPr lvl="4"/>
            <a:r>
              <a:rPr lang="de-CH" err="1"/>
              <a:t>Fünfte</a:t>
            </a:r>
            <a:r>
              <a:rPr lang="de-CH"/>
              <a:t> Ebene</a:t>
            </a:r>
          </a:p>
          <a:p>
            <a:pPr lvl="5"/>
            <a:r>
              <a:rPr lang="de-CH" err="1"/>
              <a:t>Sechste</a:t>
            </a:r>
            <a:r>
              <a:rPr lang="de-CH"/>
              <a:t> Ebene</a:t>
            </a:r>
          </a:p>
          <a:p>
            <a:pPr lvl="6"/>
            <a:r>
              <a:rPr lang="de-CH" err="1"/>
              <a:t>Siebte</a:t>
            </a:r>
            <a:r>
              <a:rPr lang="de-CH"/>
              <a:t> Ebene</a:t>
            </a:r>
          </a:p>
          <a:p>
            <a:pPr lvl="7"/>
            <a:r>
              <a:rPr lang="de-CH" err="1"/>
              <a:t>Achte</a:t>
            </a:r>
            <a:r>
              <a:rPr lang="de-CH"/>
              <a:t> Ebene</a:t>
            </a:r>
          </a:p>
          <a:p>
            <a:pPr lvl="8"/>
            <a:r>
              <a:rPr lang="de-CH" err="1"/>
              <a:t>Neunte</a:t>
            </a:r>
            <a:r>
              <a:rPr lang="de-CH"/>
              <a:t> Ebene</a:t>
            </a:r>
          </a:p>
        </p:txBody>
      </p:sp>
      <p:sp>
        <p:nvSpPr>
          <p:cNvPr id="6" name="Slide Number Placeholder 5">
            <a:extLst>
              <a:ext uri="{FF2B5EF4-FFF2-40B4-BE49-F238E27FC236}">
                <a16:creationId xmlns:a16="http://schemas.microsoft.com/office/drawing/2014/main" id="{8E64CDDE-58C2-4810-8B30-D17CF249E28D}"/>
              </a:ext>
            </a:extLst>
          </p:cNvPr>
          <p:cNvSpPr>
            <a:spLocks noGrp="1"/>
          </p:cNvSpPr>
          <p:nvPr>
            <p:ph type="sldNum" sz="quarter" idx="16"/>
          </p:nvPr>
        </p:nvSpPr>
        <p:spPr/>
        <p:txBody>
          <a:bodyPr/>
          <a:lstStyle/>
          <a:p>
            <a:fld id="{7559FC98-AF75-4A00-A03C-DF9FEBF6BCB9}" type="slidenum">
              <a:rPr lang="de-CH" smtClean="0"/>
              <a:pPr/>
              <a:t>‹Nr.›</a:t>
            </a:fld>
            <a:endParaRPr lang="de-CH"/>
          </a:p>
        </p:txBody>
      </p:sp>
      <p:sp>
        <p:nvSpPr>
          <p:cNvPr id="8" name="Rectangle 7" descr="{&quot;templafy&quot;:{&quot;id&quot;:&quot;9af93e82-8e6d-4f8b-89f7-6c72ee1eb8db&quot;}}">
            <a:extLst>
              <a:ext uri="{FF2B5EF4-FFF2-40B4-BE49-F238E27FC236}">
                <a16:creationId xmlns:a16="http://schemas.microsoft.com/office/drawing/2014/main" id="{E6F37757-2E2F-45B4-8E6C-0B6588D2DCE2}"/>
              </a:ext>
            </a:extLst>
          </p:cNvPr>
          <p:cNvSpPr/>
          <p:nvPr userDrawn="1"/>
        </p:nvSpPr>
        <p:spPr>
          <a:xfrm>
            <a:off x="6804000" y="4770373"/>
            <a:ext cx="1177196" cy="184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de-CH" sz="800">
                <a:solidFill>
                  <a:schemeClr val="tx1"/>
                </a:solidFill>
              </a:rPr>
              <a:t>29. November 2023</a:t>
            </a:r>
          </a:p>
        </p:txBody>
      </p:sp>
      <p:sp>
        <p:nvSpPr>
          <p:cNvPr id="10" name="Rectangle 9" descr="{&quot;templafy&quot;:{&quot;id&quot;:&quot;58d81c6c-aa9f-4d72-ac7d-5b06335e6b7f&quot;}}">
            <a:extLst>
              <a:ext uri="{FF2B5EF4-FFF2-40B4-BE49-F238E27FC236}">
                <a16:creationId xmlns:a16="http://schemas.microsoft.com/office/drawing/2014/main" id="{AA1C14F3-85E4-47DF-A8F9-0A6C945C6727}"/>
              </a:ext>
            </a:extLst>
          </p:cNvPr>
          <p:cNvSpPr/>
          <p:nvPr userDrawn="1"/>
        </p:nvSpPr>
        <p:spPr>
          <a:xfrm>
            <a:off x="2516261" y="4767263"/>
            <a:ext cx="3307023" cy="225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de-CH" sz="800">
              <a:solidFill>
                <a:schemeClr val="tx1"/>
              </a:solidFill>
            </a:endParaRPr>
          </a:p>
        </p:txBody>
      </p:sp>
      <p:pic>
        <p:nvPicPr>
          <p:cNvPr id="803785107" name="Rectangle 10" descr="{&quot;templafy&quot;:{&quot;id&quot;:&quot;f331438e-00c4-4613-9472-71adb55f7b8c&quot;}}"/>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8775" y="4668427"/>
            <a:ext cx="1054800" cy="352800"/>
          </a:xfrm>
          <a:prstGeom prst="rect">
            <a:avLst/>
          </a:prstGeom>
        </p:spPr>
      </p:pic>
      <p:sp>
        <p:nvSpPr>
          <p:cNvPr id="13" name="Rectangle 12" descr="{&quot;templafy&quot;:{&quot;id&quot;:&quot;815f6043-ed54-43ee-a926-ddee51d14016&quot;}}" hidden="1">
            <a:extLst>
              <a:ext uri="{FF2B5EF4-FFF2-40B4-BE49-F238E27FC236}">
                <a16:creationId xmlns:a16="http://schemas.microsoft.com/office/drawing/2014/main" id="{829DC8B1-9D54-4E8C-B174-7B9355FD57F9}"/>
              </a:ext>
            </a:extLst>
          </p:cNvPr>
          <p:cNvSpPr/>
          <p:nvPr userDrawn="1"/>
        </p:nvSpPr>
        <p:spPr>
          <a:xfrm>
            <a:off x="358775" y="4768290"/>
            <a:ext cx="2569063" cy="188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de-CH" sz="800" u="none">
                <a:solidFill>
                  <a:schemeClr val="tx1"/>
                </a:solidFill>
              </a:rPr>
              <a:t>Universität St.Gallen (HSG)
Institut für Systemisches Management und Public Governance </a:t>
            </a:r>
          </a:p>
        </p:txBody>
      </p:sp>
    </p:spTree>
    <p:extLst>
      <p:ext uri="{BB962C8B-B14F-4D97-AF65-F5344CB8AC3E}">
        <p14:creationId xmlns:p14="http://schemas.microsoft.com/office/powerpoint/2010/main" val="2341394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trenner 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B88CA-EB6E-49E8-8E20-86448C5223EB}"/>
              </a:ext>
            </a:extLst>
          </p:cNvPr>
          <p:cNvSpPr>
            <a:spLocks noGrp="1"/>
          </p:cNvSpPr>
          <p:nvPr>
            <p:ph type="title"/>
          </p:nvPr>
        </p:nvSpPr>
        <p:spPr>
          <a:xfrm>
            <a:off x="1548000" y="376238"/>
            <a:ext cx="7237225" cy="2496171"/>
          </a:xfrm>
        </p:spPr>
        <p:txBody>
          <a:bodyPr anchor="b">
            <a:normAutofit/>
          </a:bodyPr>
          <a:lstStyle>
            <a:lvl1pPr marL="0" indent="0" algn="l">
              <a:lnSpc>
                <a:spcPts val="5200"/>
              </a:lnSpc>
              <a:buFont typeface="+mj-lt"/>
              <a:buNone/>
              <a:defRPr sz="5000">
                <a:solidFill>
                  <a:schemeClr val="bg2"/>
                </a:solidFill>
                <a:latin typeface="Gill Sans Nova Light" panose="020B0302020104020203" pitchFamily="34" charset="0"/>
              </a:defRPr>
            </a:lvl1pPr>
          </a:lstStyle>
          <a:p>
            <a:r>
              <a:rPr lang="de-CH"/>
              <a:t>Click to edit Master title style</a:t>
            </a:r>
          </a:p>
        </p:txBody>
      </p:sp>
      <p:sp>
        <p:nvSpPr>
          <p:cNvPr id="3" name="Text Placeholder 2">
            <a:extLst>
              <a:ext uri="{FF2B5EF4-FFF2-40B4-BE49-F238E27FC236}">
                <a16:creationId xmlns:a16="http://schemas.microsoft.com/office/drawing/2014/main" id="{93182261-379D-435B-BB30-A2A9B6CF3E6F}"/>
              </a:ext>
            </a:extLst>
          </p:cNvPr>
          <p:cNvSpPr>
            <a:spLocks noGrp="1"/>
          </p:cNvSpPr>
          <p:nvPr>
            <p:ph type="body" idx="1"/>
          </p:nvPr>
        </p:nvSpPr>
        <p:spPr>
          <a:xfrm>
            <a:off x="1548000" y="3001618"/>
            <a:ext cx="6025617" cy="1478308"/>
          </a:xfrm>
        </p:spPr>
        <p:txBody>
          <a:bodyPr>
            <a:normAutofit/>
          </a:bodyPr>
          <a:lstStyle>
            <a:lvl1pPr marL="0" indent="0">
              <a:buNone/>
              <a:defRPr sz="2400">
                <a:solidFill>
                  <a:schemeClr val="bg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CH"/>
              <a:t>Click to edit Master text styles</a:t>
            </a:r>
          </a:p>
        </p:txBody>
      </p:sp>
      <p:sp>
        <p:nvSpPr>
          <p:cNvPr id="4" name="Freeform: Shape 3">
            <a:extLst>
              <a:ext uri="{FF2B5EF4-FFF2-40B4-BE49-F238E27FC236}">
                <a16:creationId xmlns:a16="http://schemas.microsoft.com/office/drawing/2014/main" id="{AA3A5247-554A-42FF-BCCF-A11D65465AA4}"/>
              </a:ext>
            </a:extLst>
          </p:cNvPr>
          <p:cNvSpPr>
            <a:spLocks noChangeAspect="1"/>
          </p:cNvSpPr>
          <p:nvPr userDrawn="1"/>
        </p:nvSpPr>
        <p:spPr>
          <a:xfrm>
            <a:off x="4572001" y="3166310"/>
            <a:ext cx="4572000" cy="5009983"/>
          </a:xfrm>
          <a:custGeom>
            <a:avLst/>
            <a:gdLst>
              <a:gd name="connsiteX0" fmla="*/ 0 w 3106057"/>
              <a:gd name="connsiteY0" fmla="*/ 711200 h 3403600"/>
              <a:gd name="connsiteX1" fmla="*/ 3106057 w 3106057"/>
              <a:gd name="connsiteY1" fmla="*/ 0 h 3403600"/>
              <a:gd name="connsiteX2" fmla="*/ 3106057 w 3106057"/>
              <a:gd name="connsiteY2" fmla="*/ 3403600 h 3403600"/>
              <a:gd name="connsiteX3" fmla="*/ 449943 w 3106057"/>
              <a:gd name="connsiteY3" fmla="*/ 3222171 h 3403600"/>
              <a:gd name="connsiteX4" fmla="*/ 0 w 3106057"/>
              <a:gd name="connsiteY4" fmla="*/ 711200 h 340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6057" h="3403600">
                <a:moveTo>
                  <a:pt x="0" y="711200"/>
                </a:moveTo>
                <a:lnTo>
                  <a:pt x="3106057" y="0"/>
                </a:lnTo>
                <a:lnTo>
                  <a:pt x="3106057" y="3403600"/>
                </a:lnTo>
                <a:lnTo>
                  <a:pt x="449943" y="3222171"/>
                </a:lnTo>
                <a:lnTo>
                  <a:pt x="0" y="7112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867247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trenner 2">
    <p:bg>
      <p:bgPr>
        <a:solidFill>
          <a:schemeClr val="bg2"/>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DC68F798-C07C-4BF8-8573-0552735B83EA}"/>
              </a:ext>
            </a:extLst>
          </p:cNvPr>
          <p:cNvSpPr>
            <a:spLocks noGrp="1"/>
          </p:cNvSpPr>
          <p:nvPr>
            <p:ph type="pic" sz="quarter" idx="11"/>
          </p:nvPr>
        </p:nvSpPr>
        <p:spPr>
          <a:xfrm>
            <a:off x="0" y="0"/>
            <a:ext cx="9144000" cy="5143500"/>
          </a:xfrm>
        </p:spPr>
        <p:txBody>
          <a:bodyPr/>
          <a:lstStyle/>
          <a:p>
            <a:r>
              <a:rPr lang="de-CH"/>
              <a:t>Click icon to add picture</a:t>
            </a:r>
          </a:p>
        </p:txBody>
      </p:sp>
      <p:sp>
        <p:nvSpPr>
          <p:cNvPr id="2" name="Title 1">
            <a:extLst>
              <a:ext uri="{FF2B5EF4-FFF2-40B4-BE49-F238E27FC236}">
                <a16:creationId xmlns:a16="http://schemas.microsoft.com/office/drawing/2014/main" id="{874B88CA-EB6E-49E8-8E20-86448C5223EB}"/>
              </a:ext>
            </a:extLst>
          </p:cNvPr>
          <p:cNvSpPr>
            <a:spLocks noGrp="1"/>
          </p:cNvSpPr>
          <p:nvPr>
            <p:ph type="title"/>
          </p:nvPr>
        </p:nvSpPr>
        <p:spPr>
          <a:xfrm>
            <a:off x="1548000" y="376238"/>
            <a:ext cx="7237225" cy="2496171"/>
          </a:xfrm>
        </p:spPr>
        <p:txBody>
          <a:bodyPr anchor="b">
            <a:normAutofit/>
          </a:bodyPr>
          <a:lstStyle>
            <a:lvl1pPr marL="0" indent="0" algn="l">
              <a:lnSpc>
                <a:spcPts val="5200"/>
              </a:lnSpc>
              <a:buFont typeface="+mj-lt"/>
              <a:buNone/>
              <a:defRPr sz="5000">
                <a:solidFill>
                  <a:schemeClr val="tx1"/>
                </a:solidFill>
                <a:latin typeface="Gill Sans Nova Light" panose="020B0302020104020203" pitchFamily="34" charset="0"/>
              </a:defRPr>
            </a:lvl1pPr>
          </a:lstStyle>
          <a:p>
            <a:r>
              <a:rPr lang="de-CH"/>
              <a:t>Click to edit Master title style</a:t>
            </a:r>
          </a:p>
        </p:txBody>
      </p:sp>
      <p:sp>
        <p:nvSpPr>
          <p:cNvPr id="3" name="Text Placeholder 2">
            <a:extLst>
              <a:ext uri="{FF2B5EF4-FFF2-40B4-BE49-F238E27FC236}">
                <a16:creationId xmlns:a16="http://schemas.microsoft.com/office/drawing/2014/main" id="{93182261-379D-435B-BB30-A2A9B6CF3E6F}"/>
              </a:ext>
            </a:extLst>
          </p:cNvPr>
          <p:cNvSpPr>
            <a:spLocks noGrp="1"/>
          </p:cNvSpPr>
          <p:nvPr>
            <p:ph type="body" idx="1"/>
          </p:nvPr>
        </p:nvSpPr>
        <p:spPr>
          <a:xfrm>
            <a:off x="1548000" y="3001618"/>
            <a:ext cx="6025617" cy="1478308"/>
          </a:xfrm>
        </p:spPr>
        <p:txBody>
          <a:bodyPr>
            <a:normAutofit/>
          </a:bodyPr>
          <a:lstStyle>
            <a:lvl1pPr marL="0" indent="0">
              <a:buNone/>
              <a:defRPr sz="24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CH"/>
              <a:t>Click to edit Master text styles</a:t>
            </a:r>
          </a:p>
        </p:txBody>
      </p:sp>
    </p:spTree>
    <p:extLst>
      <p:ext uri="{BB962C8B-B14F-4D97-AF65-F5344CB8AC3E}">
        <p14:creationId xmlns:p14="http://schemas.microsoft.com/office/powerpoint/2010/main" val="2251138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zwei Content">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5543F47-BCA1-4586-9B7A-452F67C480C8}"/>
              </a:ext>
            </a:extLst>
          </p:cNvPr>
          <p:cNvSpPr>
            <a:spLocks noChangeAspect="1"/>
          </p:cNvSpPr>
          <p:nvPr userDrawn="1"/>
        </p:nvSpPr>
        <p:spPr>
          <a:xfrm>
            <a:off x="8570473" y="4701166"/>
            <a:ext cx="213389" cy="233831"/>
          </a:xfrm>
          <a:custGeom>
            <a:avLst/>
            <a:gdLst>
              <a:gd name="connsiteX0" fmla="*/ 0 w 3106057"/>
              <a:gd name="connsiteY0" fmla="*/ 711200 h 3403600"/>
              <a:gd name="connsiteX1" fmla="*/ 3106057 w 3106057"/>
              <a:gd name="connsiteY1" fmla="*/ 0 h 3403600"/>
              <a:gd name="connsiteX2" fmla="*/ 3106057 w 3106057"/>
              <a:gd name="connsiteY2" fmla="*/ 3403600 h 3403600"/>
              <a:gd name="connsiteX3" fmla="*/ 449943 w 3106057"/>
              <a:gd name="connsiteY3" fmla="*/ 3222171 h 3403600"/>
              <a:gd name="connsiteX4" fmla="*/ 0 w 3106057"/>
              <a:gd name="connsiteY4" fmla="*/ 711200 h 340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6057" h="3403600">
                <a:moveTo>
                  <a:pt x="0" y="711200"/>
                </a:moveTo>
                <a:lnTo>
                  <a:pt x="3106057" y="0"/>
                </a:lnTo>
                <a:lnTo>
                  <a:pt x="3106057" y="3403600"/>
                </a:lnTo>
                <a:lnTo>
                  <a:pt x="449943" y="3222171"/>
                </a:lnTo>
                <a:lnTo>
                  <a:pt x="0" y="7112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itle 1">
            <a:extLst>
              <a:ext uri="{FF2B5EF4-FFF2-40B4-BE49-F238E27FC236}">
                <a16:creationId xmlns:a16="http://schemas.microsoft.com/office/drawing/2014/main" id="{FE04952E-FCB6-493B-899A-78F0FFCB3F2D}"/>
              </a:ext>
            </a:extLst>
          </p:cNvPr>
          <p:cNvSpPr>
            <a:spLocks noGrp="1"/>
          </p:cNvSpPr>
          <p:nvPr>
            <p:ph type="title"/>
          </p:nvPr>
        </p:nvSpPr>
        <p:spPr/>
        <p:txBody>
          <a:bodyPr/>
          <a:lstStyle/>
          <a:p>
            <a:r>
              <a:rPr lang="de-CH"/>
              <a:t>Click to edit Master title style</a:t>
            </a:r>
          </a:p>
        </p:txBody>
      </p:sp>
      <p:sp>
        <p:nvSpPr>
          <p:cNvPr id="3" name="Content Placeholder 2">
            <a:extLst>
              <a:ext uri="{FF2B5EF4-FFF2-40B4-BE49-F238E27FC236}">
                <a16:creationId xmlns:a16="http://schemas.microsoft.com/office/drawing/2014/main" id="{8CD7A6B4-FE62-49DA-AB92-A00E16DDD412}"/>
              </a:ext>
            </a:extLst>
          </p:cNvPr>
          <p:cNvSpPr>
            <a:spLocks noGrp="1"/>
          </p:cNvSpPr>
          <p:nvPr>
            <p:ph sz="half" idx="1"/>
          </p:nvPr>
        </p:nvSpPr>
        <p:spPr>
          <a:xfrm>
            <a:off x="358776" y="1276349"/>
            <a:ext cx="4122738" cy="3203576"/>
          </a:xfrm>
        </p:spPr>
        <p:txBody>
          <a:bodyPr>
            <a:normAutofit/>
          </a:body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p>
        </p:txBody>
      </p:sp>
      <p:sp>
        <p:nvSpPr>
          <p:cNvPr id="4" name="Content Placeholder 3">
            <a:extLst>
              <a:ext uri="{FF2B5EF4-FFF2-40B4-BE49-F238E27FC236}">
                <a16:creationId xmlns:a16="http://schemas.microsoft.com/office/drawing/2014/main" id="{E44DB25E-F340-4288-90DE-3831A8F49925}"/>
              </a:ext>
            </a:extLst>
          </p:cNvPr>
          <p:cNvSpPr>
            <a:spLocks noGrp="1"/>
          </p:cNvSpPr>
          <p:nvPr>
            <p:ph sz="half" idx="2"/>
          </p:nvPr>
        </p:nvSpPr>
        <p:spPr>
          <a:xfrm>
            <a:off x="4662487" y="1276350"/>
            <a:ext cx="4122737" cy="3203575"/>
          </a:xfrm>
        </p:spPr>
        <p:txBody>
          <a:bodyPr>
            <a:normAutofit/>
          </a:body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p>
        </p:txBody>
      </p:sp>
      <p:sp>
        <p:nvSpPr>
          <p:cNvPr id="12" name="Slide Number Placeholder 11">
            <a:extLst>
              <a:ext uri="{FF2B5EF4-FFF2-40B4-BE49-F238E27FC236}">
                <a16:creationId xmlns:a16="http://schemas.microsoft.com/office/drawing/2014/main" id="{E2CF5E38-DB35-4A9B-8D0E-E97D18CDB2BC}"/>
              </a:ext>
            </a:extLst>
          </p:cNvPr>
          <p:cNvSpPr>
            <a:spLocks noGrp="1"/>
          </p:cNvSpPr>
          <p:nvPr>
            <p:ph type="sldNum" sz="quarter" idx="16"/>
          </p:nvPr>
        </p:nvSpPr>
        <p:spPr/>
        <p:txBody>
          <a:bodyPr/>
          <a:lstStyle/>
          <a:p>
            <a:fld id="{7559FC98-AF75-4A00-A03C-DF9FEBF6BCB9}" type="slidenum">
              <a:rPr lang="de-CH" smtClean="0"/>
              <a:pPr/>
              <a:t>‹Nr.›</a:t>
            </a:fld>
            <a:endParaRPr lang="de-CH"/>
          </a:p>
        </p:txBody>
      </p:sp>
      <p:pic>
        <p:nvPicPr>
          <p:cNvPr id="996187342" name="Rectangle 4" descr="{&quot;templafy&quot;:{&quot;id&quot;:&quot;c29c882d-d834-4971-a1a1-38500bab3a7c&quot;}}"/>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8775" y="4668427"/>
            <a:ext cx="1054800" cy="352800"/>
          </a:xfrm>
          <a:prstGeom prst="rect">
            <a:avLst/>
          </a:prstGeom>
        </p:spPr>
      </p:pic>
      <p:sp>
        <p:nvSpPr>
          <p:cNvPr id="6" name="Rectangle 5" descr="{&quot;templafy&quot;:{&quot;id&quot;:&quot;aa8c5a12-2971-4ea6-a915-1507de1bf890&quot;}}">
            <a:extLst>
              <a:ext uri="{FF2B5EF4-FFF2-40B4-BE49-F238E27FC236}">
                <a16:creationId xmlns:a16="http://schemas.microsoft.com/office/drawing/2014/main" id="{4E03CCCD-CB66-429F-BC77-64B5370808F2}"/>
              </a:ext>
            </a:extLst>
          </p:cNvPr>
          <p:cNvSpPr/>
          <p:nvPr userDrawn="1"/>
        </p:nvSpPr>
        <p:spPr>
          <a:xfrm>
            <a:off x="2516261" y="4767263"/>
            <a:ext cx="3884539" cy="225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de-CH" sz="800">
              <a:solidFill>
                <a:schemeClr val="tx1"/>
              </a:solidFill>
            </a:endParaRPr>
          </a:p>
        </p:txBody>
      </p:sp>
      <p:sp>
        <p:nvSpPr>
          <p:cNvPr id="7" name="Rectangle 6" descr="{&quot;templafy&quot;:{&quot;id&quot;:&quot;12607898-0fae-4ac9-9864-b80298b05bde&quot;}}" hidden="1">
            <a:extLst>
              <a:ext uri="{FF2B5EF4-FFF2-40B4-BE49-F238E27FC236}">
                <a16:creationId xmlns:a16="http://schemas.microsoft.com/office/drawing/2014/main" id="{B915E154-BDC4-452C-BDE7-882BE349B509}"/>
              </a:ext>
            </a:extLst>
          </p:cNvPr>
          <p:cNvSpPr/>
          <p:nvPr userDrawn="1"/>
        </p:nvSpPr>
        <p:spPr>
          <a:xfrm>
            <a:off x="358775" y="4768290"/>
            <a:ext cx="2569063" cy="188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de-CH" sz="800" u="none">
                <a:solidFill>
                  <a:schemeClr val="tx1"/>
                </a:solidFill>
              </a:rPr>
              <a:t>Universität St.Gallen (HSG)
Institut für Systemisches Management und Public Governance </a:t>
            </a:r>
          </a:p>
        </p:txBody>
      </p:sp>
      <p:sp>
        <p:nvSpPr>
          <p:cNvPr id="5" name="Rectangle 7" descr="{&quot;templafy&quot;:{&quot;id&quot;:&quot;9af93e82-8e6d-4f8b-89f7-6c72ee1eb8db&quot;}}">
            <a:extLst>
              <a:ext uri="{FF2B5EF4-FFF2-40B4-BE49-F238E27FC236}">
                <a16:creationId xmlns:a16="http://schemas.microsoft.com/office/drawing/2014/main" id="{FEB74C34-6BB3-0EDE-B957-80A243AF6895}"/>
              </a:ext>
            </a:extLst>
          </p:cNvPr>
          <p:cNvSpPr/>
          <p:nvPr userDrawn="1"/>
        </p:nvSpPr>
        <p:spPr>
          <a:xfrm>
            <a:off x="6804000" y="4770373"/>
            <a:ext cx="1177196" cy="184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de-CH" sz="800">
                <a:solidFill>
                  <a:schemeClr val="tx1"/>
                </a:solidFill>
              </a:rPr>
              <a:t>15. August 2023</a:t>
            </a:r>
          </a:p>
        </p:txBody>
      </p:sp>
    </p:spTree>
    <p:extLst>
      <p:ext uri="{BB962C8B-B14F-4D97-AF65-F5344CB8AC3E}">
        <p14:creationId xmlns:p14="http://schemas.microsoft.com/office/powerpoint/2010/main" val="850542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Content">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32FAFF1B-D695-4F04-8B58-692674CF4A5C}"/>
              </a:ext>
            </a:extLst>
          </p:cNvPr>
          <p:cNvSpPr>
            <a:spLocks noChangeAspect="1"/>
          </p:cNvSpPr>
          <p:nvPr userDrawn="1"/>
        </p:nvSpPr>
        <p:spPr>
          <a:xfrm>
            <a:off x="8570473" y="4701166"/>
            <a:ext cx="213389" cy="233831"/>
          </a:xfrm>
          <a:custGeom>
            <a:avLst/>
            <a:gdLst>
              <a:gd name="connsiteX0" fmla="*/ 0 w 3106057"/>
              <a:gd name="connsiteY0" fmla="*/ 711200 h 3403600"/>
              <a:gd name="connsiteX1" fmla="*/ 3106057 w 3106057"/>
              <a:gd name="connsiteY1" fmla="*/ 0 h 3403600"/>
              <a:gd name="connsiteX2" fmla="*/ 3106057 w 3106057"/>
              <a:gd name="connsiteY2" fmla="*/ 3403600 h 3403600"/>
              <a:gd name="connsiteX3" fmla="*/ 449943 w 3106057"/>
              <a:gd name="connsiteY3" fmla="*/ 3222171 h 3403600"/>
              <a:gd name="connsiteX4" fmla="*/ 0 w 3106057"/>
              <a:gd name="connsiteY4" fmla="*/ 711200 h 340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6057" h="3403600">
                <a:moveTo>
                  <a:pt x="0" y="711200"/>
                </a:moveTo>
                <a:lnTo>
                  <a:pt x="3106057" y="0"/>
                </a:lnTo>
                <a:lnTo>
                  <a:pt x="3106057" y="3403600"/>
                </a:lnTo>
                <a:lnTo>
                  <a:pt x="449943" y="3222171"/>
                </a:lnTo>
                <a:lnTo>
                  <a:pt x="0" y="7112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itle 1">
            <a:extLst>
              <a:ext uri="{FF2B5EF4-FFF2-40B4-BE49-F238E27FC236}">
                <a16:creationId xmlns:a16="http://schemas.microsoft.com/office/drawing/2014/main" id="{AA9D5294-8509-42D7-B32F-8FB3BCBBB9D0}"/>
              </a:ext>
            </a:extLst>
          </p:cNvPr>
          <p:cNvSpPr>
            <a:spLocks noGrp="1"/>
          </p:cNvSpPr>
          <p:nvPr>
            <p:ph type="title"/>
          </p:nvPr>
        </p:nvSpPr>
        <p:spPr/>
        <p:txBody>
          <a:bodyPr/>
          <a:lstStyle/>
          <a:p>
            <a:r>
              <a:rPr lang="de-CH"/>
              <a:t>Click to edit Master title style</a:t>
            </a:r>
          </a:p>
        </p:txBody>
      </p:sp>
      <p:sp>
        <p:nvSpPr>
          <p:cNvPr id="3" name="Content Placeholder 2">
            <a:extLst>
              <a:ext uri="{FF2B5EF4-FFF2-40B4-BE49-F238E27FC236}">
                <a16:creationId xmlns:a16="http://schemas.microsoft.com/office/drawing/2014/main" id="{1B1DFF60-9E69-4915-A0DD-67FF253288CC}"/>
              </a:ext>
            </a:extLst>
          </p:cNvPr>
          <p:cNvSpPr>
            <a:spLocks noGrp="1"/>
          </p:cNvSpPr>
          <p:nvPr>
            <p:ph idx="1"/>
          </p:nvPr>
        </p:nvSpPr>
        <p:spPr/>
        <p:txBody>
          <a:bodyPr>
            <a:normAutofit/>
          </a:body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p>
        </p:txBody>
      </p:sp>
      <p:sp>
        <p:nvSpPr>
          <p:cNvPr id="10" name="Slide Number Placeholder 9">
            <a:extLst>
              <a:ext uri="{FF2B5EF4-FFF2-40B4-BE49-F238E27FC236}">
                <a16:creationId xmlns:a16="http://schemas.microsoft.com/office/drawing/2014/main" id="{1CB9FAC9-1E0D-44F5-8B7F-C8D103F40B80}"/>
              </a:ext>
            </a:extLst>
          </p:cNvPr>
          <p:cNvSpPr>
            <a:spLocks noGrp="1"/>
          </p:cNvSpPr>
          <p:nvPr>
            <p:ph type="sldNum" sz="quarter" idx="12"/>
          </p:nvPr>
        </p:nvSpPr>
        <p:spPr>
          <a:xfrm>
            <a:off x="8570473" y="4767263"/>
            <a:ext cx="214752" cy="273844"/>
          </a:xfrm>
        </p:spPr>
        <p:txBody>
          <a:bodyPr/>
          <a:lstStyle>
            <a:lvl1pPr>
              <a:defRPr>
                <a:solidFill>
                  <a:schemeClr val="bg2"/>
                </a:solidFill>
              </a:defRPr>
            </a:lvl1pPr>
          </a:lstStyle>
          <a:p>
            <a:fld id="{7559FC98-AF75-4A00-A03C-DF9FEBF6BCB9}" type="slidenum">
              <a:rPr lang="de-CH" smtClean="0"/>
              <a:pPr/>
              <a:t>‹Nr.›</a:t>
            </a:fld>
            <a:endParaRPr lang="de-CH"/>
          </a:p>
        </p:txBody>
      </p:sp>
      <p:pic>
        <p:nvPicPr>
          <p:cNvPr id="1338799089" name="Rectangle 11" descr="{&quot;templafy&quot;:{&quot;id&quot;:&quot;5a173978-398d-4c3e-aae4-a7a23e401ff2&quot;}}"/>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8775" y="4668427"/>
            <a:ext cx="1054800" cy="352800"/>
          </a:xfrm>
          <a:prstGeom prst="rect">
            <a:avLst/>
          </a:prstGeom>
        </p:spPr>
      </p:pic>
      <p:sp>
        <p:nvSpPr>
          <p:cNvPr id="13" name="Rectangle 12" descr="{&quot;templafy&quot;:{&quot;id&quot;:&quot;b8d38242-24ff-4f92-ba29-7228f9a1184b&quot;}}">
            <a:extLst>
              <a:ext uri="{FF2B5EF4-FFF2-40B4-BE49-F238E27FC236}">
                <a16:creationId xmlns:a16="http://schemas.microsoft.com/office/drawing/2014/main" id="{B5B29C83-7B2A-4E20-895A-585B8348684F}"/>
              </a:ext>
            </a:extLst>
          </p:cNvPr>
          <p:cNvSpPr/>
          <p:nvPr userDrawn="1"/>
        </p:nvSpPr>
        <p:spPr>
          <a:xfrm>
            <a:off x="2516261" y="4767263"/>
            <a:ext cx="3884539" cy="225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de-CH" sz="800">
              <a:solidFill>
                <a:schemeClr val="tx1"/>
              </a:solidFill>
            </a:endParaRPr>
          </a:p>
        </p:txBody>
      </p:sp>
      <p:sp>
        <p:nvSpPr>
          <p:cNvPr id="9" name="Rectangle 8" descr="{&quot;templafy&quot;:{&quot;id&quot;:&quot;92ec28bb-3757-4b28-a2bb-910da03c0fb1&quot;}}" hidden="1">
            <a:extLst>
              <a:ext uri="{FF2B5EF4-FFF2-40B4-BE49-F238E27FC236}">
                <a16:creationId xmlns:a16="http://schemas.microsoft.com/office/drawing/2014/main" id="{2B2F7145-7DCA-4B3F-A8AE-07622CB5DF8E}"/>
              </a:ext>
            </a:extLst>
          </p:cNvPr>
          <p:cNvSpPr/>
          <p:nvPr userDrawn="1"/>
        </p:nvSpPr>
        <p:spPr>
          <a:xfrm>
            <a:off x="358775" y="4768290"/>
            <a:ext cx="2569063" cy="188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de-CH" sz="800" u="none">
                <a:solidFill>
                  <a:schemeClr val="tx1"/>
                </a:solidFill>
              </a:rPr>
              <a:t>Universität St.Gallen (HSG)
Institut für Systemisches Management und Public Governance </a:t>
            </a:r>
          </a:p>
        </p:txBody>
      </p:sp>
      <p:sp>
        <p:nvSpPr>
          <p:cNvPr id="4" name="Rectangle 7" descr="{&quot;templafy&quot;:{&quot;id&quot;:&quot;9af93e82-8e6d-4f8b-89f7-6c72ee1eb8db&quot;}}">
            <a:extLst>
              <a:ext uri="{FF2B5EF4-FFF2-40B4-BE49-F238E27FC236}">
                <a16:creationId xmlns:a16="http://schemas.microsoft.com/office/drawing/2014/main" id="{3E0371B6-6E9C-F680-C464-9A07E0FAF5CF}"/>
              </a:ext>
            </a:extLst>
          </p:cNvPr>
          <p:cNvSpPr/>
          <p:nvPr userDrawn="1"/>
        </p:nvSpPr>
        <p:spPr>
          <a:xfrm>
            <a:off x="6804000" y="4770373"/>
            <a:ext cx="1177196" cy="184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de-CH" sz="800">
                <a:solidFill>
                  <a:schemeClr val="tx1"/>
                </a:solidFill>
              </a:rPr>
              <a:t>29. November 2023</a:t>
            </a:r>
          </a:p>
        </p:txBody>
      </p:sp>
    </p:spTree>
    <p:extLst>
      <p:ext uri="{BB962C8B-B14F-4D97-AF65-F5344CB8AC3E}">
        <p14:creationId xmlns:p14="http://schemas.microsoft.com/office/powerpoint/2010/main" val="4154111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zwei Bilder">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B4469C7-7D0E-49E1-8F7D-6E7D287176ED}"/>
              </a:ext>
            </a:extLst>
          </p:cNvPr>
          <p:cNvSpPr>
            <a:spLocks noChangeAspect="1"/>
          </p:cNvSpPr>
          <p:nvPr userDrawn="1"/>
        </p:nvSpPr>
        <p:spPr>
          <a:xfrm>
            <a:off x="8570473" y="4701166"/>
            <a:ext cx="213389" cy="233831"/>
          </a:xfrm>
          <a:custGeom>
            <a:avLst/>
            <a:gdLst>
              <a:gd name="connsiteX0" fmla="*/ 0 w 3106057"/>
              <a:gd name="connsiteY0" fmla="*/ 711200 h 3403600"/>
              <a:gd name="connsiteX1" fmla="*/ 3106057 w 3106057"/>
              <a:gd name="connsiteY1" fmla="*/ 0 h 3403600"/>
              <a:gd name="connsiteX2" fmla="*/ 3106057 w 3106057"/>
              <a:gd name="connsiteY2" fmla="*/ 3403600 h 3403600"/>
              <a:gd name="connsiteX3" fmla="*/ 449943 w 3106057"/>
              <a:gd name="connsiteY3" fmla="*/ 3222171 h 3403600"/>
              <a:gd name="connsiteX4" fmla="*/ 0 w 3106057"/>
              <a:gd name="connsiteY4" fmla="*/ 711200 h 340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6057" h="3403600">
                <a:moveTo>
                  <a:pt x="0" y="711200"/>
                </a:moveTo>
                <a:lnTo>
                  <a:pt x="3106057" y="0"/>
                </a:lnTo>
                <a:lnTo>
                  <a:pt x="3106057" y="3403600"/>
                </a:lnTo>
                <a:lnTo>
                  <a:pt x="449943" y="3222171"/>
                </a:lnTo>
                <a:lnTo>
                  <a:pt x="0" y="7112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itle 1">
            <a:extLst>
              <a:ext uri="{FF2B5EF4-FFF2-40B4-BE49-F238E27FC236}">
                <a16:creationId xmlns:a16="http://schemas.microsoft.com/office/drawing/2014/main" id="{FE04952E-FCB6-493B-899A-78F0FFCB3F2D}"/>
              </a:ext>
            </a:extLst>
          </p:cNvPr>
          <p:cNvSpPr>
            <a:spLocks noGrp="1"/>
          </p:cNvSpPr>
          <p:nvPr>
            <p:ph type="title"/>
          </p:nvPr>
        </p:nvSpPr>
        <p:spPr/>
        <p:txBody>
          <a:bodyPr/>
          <a:lstStyle/>
          <a:p>
            <a:r>
              <a:rPr lang="de-CH"/>
              <a:t>Click to edit Master title style</a:t>
            </a:r>
          </a:p>
        </p:txBody>
      </p:sp>
      <p:sp>
        <p:nvSpPr>
          <p:cNvPr id="7" name="Slide Number Placeholder 6">
            <a:extLst>
              <a:ext uri="{FF2B5EF4-FFF2-40B4-BE49-F238E27FC236}">
                <a16:creationId xmlns:a16="http://schemas.microsoft.com/office/drawing/2014/main" id="{7AD794AC-1E69-4E4D-9E6D-26F34827B225}"/>
              </a:ext>
            </a:extLst>
          </p:cNvPr>
          <p:cNvSpPr>
            <a:spLocks noGrp="1"/>
          </p:cNvSpPr>
          <p:nvPr>
            <p:ph type="sldNum" sz="quarter" idx="12"/>
          </p:nvPr>
        </p:nvSpPr>
        <p:spPr/>
        <p:txBody>
          <a:bodyPr/>
          <a:lstStyle/>
          <a:p>
            <a:fld id="{7559FC98-AF75-4A00-A03C-DF9FEBF6BCB9}" type="slidenum">
              <a:rPr lang="de-CH" smtClean="0"/>
              <a:t>‹Nr.›</a:t>
            </a:fld>
            <a:endParaRPr lang="de-CH"/>
          </a:p>
        </p:txBody>
      </p:sp>
      <p:sp>
        <p:nvSpPr>
          <p:cNvPr id="10" name="Picture Placeholder 9">
            <a:extLst>
              <a:ext uri="{FF2B5EF4-FFF2-40B4-BE49-F238E27FC236}">
                <a16:creationId xmlns:a16="http://schemas.microsoft.com/office/drawing/2014/main" id="{46547A73-96B4-4B49-A320-28015EA72F84}"/>
              </a:ext>
            </a:extLst>
          </p:cNvPr>
          <p:cNvSpPr>
            <a:spLocks noGrp="1"/>
          </p:cNvSpPr>
          <p:nvPr>
            <p:ph type="pic" sz="quarter" idx="14"/>
          </p:nvPr>
        </p:nvSpPr>
        <p:spPr>
          <a:xfrm>
            <a:off x="358774" y="1276350"/>
            <a:ext cx="4213225" cy="3203576"/>
          </a:xfrm>
        </p:spPr>
        <p:txBody>
          <a:bodyPr/>
          <a:lstStyle/>
          <a:p>
            <a:r>
              <a:rPr lang="de-CH"/>
              <a:t>Click icon to add picture</a:t>
            </a:r>
          </a:p>
        </p:txBody>
      </p:sp>
      <p:sp>
        <p:nvSpPr>
          <p:cNvPr id="11" name="Picture Placeholder 9">
            <a:extLst>
              <a:ext uri="{FF2B5EF4-FFF2-40B4-BE49-F238E27FC236}">
                <a16:creationId xmlns:a16="http://schemas.microsoft.com/office/drawing/2014/main" id="{43F6FA5C-D25E-4346-815E-CF6B33F724AB}"/>
              </a:ext>
            </a:extLst>
          </p:cNvPr>
          <p:cNvSpPr>
            <a:spLocks noGrp="1"/>
          </p:cNvSpPr>
          <p:nvPr>
            <p:ph type="pic" sz="quarter" idx="15"/>
          </p:nvPr>
        </p:nvSpPr>
        <p:spPr>
          <a:xfrm>
            <a:off x="4572000" y="1276350"/>
            <a:ext cx="4213225" cy="3203575"/>
          </a:xfrm>
        </p:spPr>
        <p:txBody>
          <a:bodyPr/>
          <a:lstStyle/>
          <a:p>
            <a:r>
              <a:rPr lang="de-CH"/>
              <a:t>Click icon to add picture</a:t>
            </a:r>
          </a:p>
        </p:txBody>
      </p:sp>
      <p:pic>
        <p:nvPicPr>
          <p:cNvPr id="1632208774" name="Rectangle 13" descr="{&quot;templafy&quot;:{&quot;id&quot;:&quot;f279513d-e091-49b0-ada2-44ed3460bd0d&quot;}}"/>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8775" y="4668427"/>
            <a:ext cx="1054800" cy="352800"/>
          </a:xfrm>
          <a:prstGeom prst="rect">
            <a:avLst/>
          </a:prstGeom>
        </p:spPr>
      </p:pic>
      <p:sp>
        <p:nvSpPr>
          <p:cNvPr id="13" name="Rectangle 12" descr="{&quot;templafy&quot;:{&quot;id&quot;:&quot;c7e819dc-4e14-431c-bd6c-f87f4c4574b7&quot;}}">
            <a:extLst>
              <a:ext uri="{FF2B5EF4-FFF2-40B4-BE49-F238E27FC236}">
                <a16:creationId xmlns:a16="http://schemas.microsoft.com/office/drawing/2014/main" id="{D1217118-5A25-4DE0-99F7-B3460244BBBE}"/>
              </a:ext>
            </a:extLst>
          </p:cNvPr>
          <p:cNvSpPr/>
          <p:nvPr userDrawn="1"/>
        </p:nvSpPr>
        <p:spPr>
          <a:xfrm>
            <a:off x="2516261" y="4767263"/>
            <a:ext cx="3884539" cy="225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de-CH" sz="800">
              <a:solidFill>
                <a:schemeClr val="tx1"/>
              </a:solidFill>
            </a:endParaRPr>
          </a:p>
        </p:txBody>
      </p:sp>
      <p:sp>
        <p:nvSpPr>
          <p:cNvPr id="15" name="Rectangle 14" descr="{&quot;templafy&quot;:{&quot;id&quot;:&quot;b19bbefe-58ae-4891-ba78-1f6c919c8c20&quot;}}" hidden="1">
            <a:extLst>
              <a:ext uri="{FF2B5EF4-FFF2-40B4-BE49-F238E27FC236}">
                <a16:creationId xmlns:a16="http://schemas.microsoft.com/office/drawing/2014/main" id="{544AC9A2-9666-4133-BC67-BE44B6459332}"/>
              </a:ext>
            </a:extLst>
          </p:cNvPr>
          <p:cNvSpPr/>
          <p:nvPr userDrawn="1"/>
        </p:nvSpPr>
        <p:spPr>
          <a:xfrm>
            <a:off x="358775" y="4768290"/>
            <a:ext cx="2569063" cy="188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de-CH" sz="800" u="none">
                <a:solidFill>
                  <a:schemeClr val="tx1"/>
                </a:solidFill>
              </a:rPr>
              <a:t>Universität St.Gallen (HSG)
Institut für Systemisches Management und Public Governance </a:t>
            </a:r>
          </a:p>
        </p:txBody>
      </p:sp>
      <p:sp>
        <p:nvSpPr>
          <p:cNvPr id="3" name="Rectangle 7" descr="{&quot;templafy&quot;:{&quot;id&quot;:&quot;9af93e82-8e6d-4f8b-89f7-6c72ee1eb8db&quot;}}">
            <a:extLst>
              <a:ext uri="{FF2B5EF4-FFF2-40B4-BE49-F238E27FC236}">
                <a16:creationId xmlns:a16="http://schemas.microsoft.com/office/drawing/2014/main" id="{401A819E-38FB-A29A-49FF-3666D4820563}"/>
              </a:ext>
            </a:extLst>
          </p:cNvPr>
          <p:cNvSpPr/>
          <p:nvPr userDrawn="1"/>
        </p:nvSpPr>
        <p:spPr>
          <a:xfrm>
            <a:off x="6804000" y="4770373"/>
            <a:ext cx="1177196" cy="184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de-CH" sz="800" dirty="0">
                <a:solidFill>
                  <a:schemeClr val="tx1"/>
                </a:solidFill>
              </a:rPr>
              <a:t>29. November 2023</a:t>
            </a:r>
          </a:p>
        </p:txBody>
      </p:sp>
    </p:spTree>
    <p:extLst>
      <p:ext uri="{BB962C8B-B14F-4D97-AF65-F5344CB8AC3E}">
        <p14:creationId xmlns:p14="http://schemas.microsoft.com/office/powerpoint/2010/main" val="3479676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501321-794C-47B8-ABDC-7DAF88C9DC68}"/>
              </a:ext>
            </a:extLst>
          </p:cNvPr>
          <p:cNvSpPr>
            <a:spLocks noGrp="1"/>
          </p:cNvSpPr>
          <p:nvPr>
            <p:ph type="title"/>
          </p:nvPr>
        </p:nvSpPr>
        <p:spPr>
          <a:xfrm>
            <a:off x="358775" y="376238"/>
            <a:ext cx="8426450" cy="609662"/>
          </a:xfrm>
          <a:prstGeom prst="rect">
            <a:avLst/>
          </a:prstGeom>
        </p:spPr>
        <p:txBody>
          <a:bodyPr vert="horz" lIns="0" tIns="0" rIns="0" bIns="0" rtlCol="0" anchor="t">
            <a:noAutofit/>
          </a:bodyPr>
          <a:lstStyle/>
          <a:p>
            <a:r>
              <a:rPr lang="de-CH"/>
              <a:t>Click to edit Master title style</a:t>
            </a:r>
          </a:p>
        </p:txBody>
      </p:sp>
      <p:sp>
        <p:nvSpPr>
          <p:cNvPr id="3" name="Text Placeholder 2">
            <a:extLst>
              <a:ext uri="{FF2B5EF4-FFF2-40B4-BE49-F238E27FC236}">
                <a16:creationId xmlns:a16="http://schemas.microsoft.com/office/drawing/2014/main" id="{076F94A2-50F8-430F-B46C-2D50472D7A69}"/>
              </a:ext>
            </a:extLst>
          </p:cNvPr>
          <p:cNvSpPr>
            <a:spLocks noGrp="1"/>
          </p:cNvSpPr>
          <p:nvPr>
            <p:ph type="body" idx="1"/>
          </p:nvPr>
        </p:nvSpPr>
        <p:spPr>
          <a:xfrm>
            <a:off x="358775" y="1276350"/>
            <a:ext cx="8426450" cy="3203575"/>
          </a:xfrm>
          <a:prstGeom prst="rect">
            <a:avLst/>
          </a:prstGeom>
        </p:spPr>
        <p:txBody>
          <a:bodyPr vert="horz" lIns="0" tIns="0" rIns="0" bIns="0" rtlCol="0">
            <a:normAutofit/>
          </a:body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p>
        </p:txBody>
      </p:sp>
      <p:sp>
        <p:nvSpPr>
          <p:cNvPr id="4" name="Date Placeholder 3">
            <a:extLst>
              <a:ext uri="{FF2B5EF4-FFF2-40B4-BE49-F238E27FC236}">
                <a16:creationId xmlns:a16="http://schemas.microsoft.com/office/drawing/2014/main" id="{A01CEDF7-309C-40F3-8700-9F4DBE766E2C}"/>
              </a:ext>
            </a:extLst>
          </p:cNvPr>
          <p:cNvSpPr>
            <a:spLocks noGrp="1"/>
          </p:cNvSpPr>
          <p:nvPr>
            <p:ph type="dt" sz="half" idx="2"/>
          </p:nvPr>
        </p:nvSpPr>
        <p:spPr>
          <a:xfrm>
            <a:off x="6804000" y="4770375"/>
            <a:ext cx="1177196" cy="184336"/>
          </a:xfrm>
          <a:prstGeom prst="rect">
            <a:avLst/>
          </a:prstGeom>
        </p:spPr>
        <p:txBody>
          <a:bodyPr vert="horz" lIns="0" tIns="0" rIns="0" bIns="0" rtlCol="0" anchor="t"/>
          <a:lstStyle>
            <a:lvl1pPr algn="l">
              <a:defRPr sz="800">
                <a:solidFill>
                  <a:schemeClr val="tx1"/>
                </a:solidFill>
              </a:defRPr>
            </a:lvl1pPr>
          </a:lstStyle>
          <a:p>
            <a:fld id="{ED8FFC02-F414-406A-9AF9-AE6E7846E736}" type="datetime4">
              <a:rPr lang="de-CH" smtClean="0"/>
              <a:t>12. Dezember 2023</a:t>
            </a:fld>
            <a:endParaRPr lang="de-CH"/>
          </a:p>
        </p:txBody>
      </p:sp>
      <p:sp>
        <p:nvSpPr>
          <p:cNvPr id="5" name="Footer Placeholder 4">
            <a:extLst>
              <a:ext uri="{FF2B5EF4-FFF2-40B4-BE49-F238E27FC236}">
                <a16:creationId xmlns:a16="http://schemas.microsoft.com/office/drawing/2014/main" id="{867B08D8-7EDB-4388-A7EE-8AB294EA7887}"/>
              </a:ext>
            </a:extLst>
          </p:cNvPr>
          <p:cNvSpPr>
            <a:spLocks noGrp="1"/>
          </p:cNvSpPr>
          <p:nvPr>
            <p:ph type="ftr" sz="quarter" idx="3"/>
          </p:nvPr>
        </p:nvSpPr>
        <p:spPr>
          <a:xfrm>
            <a:off x="2519999" y="4770374"/>
            <a:ext cx="3086100" cy="184335"/>
          </a:xfrm>
          <a:prstGeom prst="rect">
            <a:avLst/>
          </a:prstGeom>
        </p:spPr>
        <p:txBody>
          <a:bodyPr vert="horz" lIns="0" tIns="0" rIns="0" bIns="0" rtlCol="0" anchor="t"/>
          <a:lstStyle>
            <a:lvl1pPr algn="l">
              <a:defRPr sz="800">
                <a:solidFill>
                  <a:schemeClr val="tx1"/>
                </a:solidFill>
              </a:defRPr>
            </a:lvl1pPr>
          </a:lstStyle>
          <a:p>
            <a:r>
              <a:rPr lang="de-CH"/>
              <a:t>Corporate Design - Power Point Master</a:t>
            </a:r>
          </a:p>
        </p:txBody>
      </p:sp>
      <p:sp>
        <p:nvSpPr>
          <p:cNvPr id="6" name="Slide Number Placeholder 5">
            <a:extLst>
              <a:ext uri="{FF2B5EF4-FFF2-40B4-BE49-F238E27FC236}">
                <a16:creationId xmlns:a16="http://schemas.microsoft.com/office/drawing/2014/main" id="{7A26C2A0-BCAA-4FD2-BD67-F5225215B65D}"/>
              </a:ext>
            </a:extLst>
          </p:cNvPr>
          <p:cNvSpPr>
            <a:spLocks noGrp="1"/>
          </p:cNvSpPr>
          <p:nvPr>
            <p:ph type="sldNum" sz="quarter" idx="4"/>
          </p:nvPr>
        </p:nvSpPr>
        <p:spPr>
          <a:xfrm>
            <a:off x="8571600" y="4767263"/>
            <a:ext cx="216000" cy="273844"/>
          </a:xfrm>
          <a:prstGeom prst="rect">
            <a:avLst/>
          </a:prstGeom>
        </p:spPr>
        <p:txBody>
          <a:bodyPr vert="horz" lIns="0" tIns="0" rIns="0" bIns="0" rtlCol="0" anchor="t"/>
          <a:lstStyle>
            <a:lvl1pPr algn="ctr">
              <a:defRPr sz="800" spc="-30" baseline="0">
                <a:solidFill>
                  <a:schemeClr val="bg2"/>
                </a:solidFill>
              </a:defRPr>
            </a:lvl1pPr>
          </a:lstStyle>
          <a:p>
            <a:fld id="{7559FC98-AF75-4A00-A03C-DF9FEBF6BCB9}" type="slidenum">
              <a:rPr lang="de-CH" smtClean="0"/>
              <a:pPr/>
              <a:t>‹Nr.›</a:t>
            </a:fld>
            <a:endParaRPr lang="de-CH"/>
          </a:p>
        </p:txBody>
      </p:sp>
    </p:spTree>
    <p:extLst>
      <p:ext uri="{BB962C8B-B14F-4D97-AF65-F5344CB8AC3E}">
        <p14:creationId xmlns:p14="http://schemas.microsoft.com/office/powerpoint/2010/main" val="4246037650"/>
      </p:ext>
    </p:extLst>
  </p:cSld>
  <p:clrMap bg1="lt1" tx1="dk1" bg2="lt2" tx2="dk2" accent1="accent1" accent2="accent2" accent3="accent3" accent4="accent4" accent5="accent5" accent6="accent6" hlink="hlink" folHlink="folHlink"/>
  <p:sldLayoutIdLst>
    <p:sldLayoutId id="2147483661" r:id="rId1"/>
    <p:sldLayoutId id="2147483688" r:id="rId2"/>
    <p:sldLayoutId id="2147483689" r:id="rId3"/>
    <p:sldLayoutId id="2147483677" r:id="rId4"/>
    <p:sldLayoutId id="2147483663" r:id="rId5"/>
    <p:sldLayoutId id="2147483686" r:id="rId6"/>
    <p:sldLayoutId id="2147483664" r:id="rId7"/>
    <p:sldLayoutId id="2147483662" r:id="rId8"/>
    <p:sldLayoutId id="2147483672" r:id="rId9"/>
    <p:sldLayoutId id="2147483673" r:id="rId10"/>
    <p:sldLayoutId id="2147483666" r:id="rId11"/>
    <p:sldLayoutId id="2147483680" r:id="rId12"/>
    <p:sldLayoutId id="2147483678" r:id="rId13"/>
    <p:sldLayoutId id="2147483679" r:id="rId14"/>
    <p:sldLayoutId id="2147483675" r:id="rId15"/>
    <p:sldLayoutId id="2147483683" r:id="rId16"/>
    <p:sldLayoutId id="2147483667" r:id="rId17"/>
    <p:sldLayoutId id="2147483681" r:id="rId18"/>
    <p:sldLayoutId id="2147483670" r:id="rId19"/>
    <p:sldLayoutId id="2147483671" r:id="rId20"/>
    <p:sldLayoutId id="2147483691" r:id="rId21"/>
    <p:sldLayoutId id="2147483692" r:id="rId22"/>
  </p:sldLayoutIdLst>
  <p:hf hdr="0"/>
  <p:txStyles>
    <p:titleStyle>
      <a:lvl1pPr algn="l" defTabSz="6858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0" indent="0" algn="l" defTabSz="685800" rtl="0" eaLnBrk="1" latinLnBrk="0" hangingPunct="1">
        <a:lnSpc>
          <a:spcPct val="100000"/>
        </a:lnSpc>
        <a:spcBef>
          <a:spcPts val="0"/>
        </a:spcBef>
        <a:buFont typeface="Arial" panose="020B0604020202020204" pitchFamily="34" charset="0"/>
        <a:buNone/>
        <a:defRPr sz="1400" kern="1200">
          <a:solidFill>
            <a:schemeClr val="tx1"/>
          </a:solidFill>
          <a:latin typeface="+mn-lt"/>
          <a:ea typeface="+mn-ea"/>
          <a:cs typeface="+mn-cs"/>
        </a:defRPr>
      </a:lvl1pPr>
      <a:lvl2pPr marL="180000" indent="-180000" algn="l" defTabSz="685800" rtl="0" eaLnBrk="1" latinLnBrk="0" hangingPunct="1">
        <a:lnSpc>
          <a:spcPct val="100000"/>
        </a:lnSpc>
        <a:spcBef>
          <a:spcPts val="0"/>
        </a:spcBef>
        <a:spcAft>
          <a:spcPts val="400"/>
        </a:spcAft>
        <a:buFont typeface="Arial" panose="020B0604020202020204" pitchFamily="34" charset="0"/>
        <a:buChar char="‒"/>
        <a:defRPr sz="1400" kern="1200">
          <a:solidFill>
            <a:schemeClr val="tx1"/>
          </a:solidFill>
          <a:latin typeface="+mn-lt"/>
          <a:ea typeface="+mn-ea"/>
          <a:cs typeface="+mn-cs"/>
        </a:defRPr>
      </a:lvl2pPr>
      <a:lvl3pPr marL="540000" indent="-180000" algn="l" defTabSz="685800" rtl="0" eaLnBrk="1" latinLnBrk="0" hangingPunct="1">
        <a:lnSpc>
          <a:spcPct val="100000"/>
        </a:lnSpc>
        <a:spcBef>
          <a:spcPts val="0"/>
        </a:spcBef>
        <a:spcAft>
          <a:spcPts val="400"/>
        </a:spcAft>
        <a:buFont typeface="Arial" panose="020B0604020202020204" pitchFamily="34" charset="0"/>
        <a:buChar char="•"/>
        <a:defRPr sz="1400" kern="1200">
          <a:solidFill>
            <a:schemeClr val="tx1"/>
          </a:solidFill>
          <a:latin typeface="+mn-lt"/>
          <a:ea typeface="+mn-ea"/>
          <a:cs typeface="+mn-cs"/>
        </a:defRPr>
      </a:lvl3pPr>
      <a:lvl4pPr marL="900000" indent="-180000" algn="l" defTabSz="685800" rtl="0" eaLnBrk="1" latinLnBrk="0" hangingPunct="1">
        <a:lnSpc>
          <a:spcPct val="100000"/>
        </a:lnSpc>
        <a:spcBef>
          <a:spcPts val="0"/>
        </a:spcBef>
        <a:spcAft>
          <a:spcPts val="400"/>
        </a:spcAft>
        <a:buSzPct val="110000"/>
        <a:buFont typeface="Arial" panose="020B0604020202020204" pitchFamily="34" charset="0"/>
        <a:buChar char="◦"/>
        <a:defRPr sz="1400" kern="1200">
          <a:solidFill>
            <a:schemeClr val="tx1"/>
          </a:solidFill>
          <a:latin typeface="+mn-lt"/>
          <a:ea typeface="+mn-ea"/>
          <a:cs typeface="+mn-cs"/>
        </a:defRPr>
      </a:lvl4pPr>
      <a:lvl5pPr marL="1260000" indent="-180000" algn="l" defTabSz="685800" rtl="0" eaLnBrk="1" latinLnBrk="0" hangingPunct="1">
        <a:lnSpc>
          <a:spcPct val="100000"/>
        </a:lnSpc>
        <a:spcBef>
          <a:spcPts val="0"/>
        </a:spcBef>
        <a:spcAft>
          <a:spcPts val="400"/>
        </a:spcAft>
        <a:buSzPct val="110000"/>
        <a:buFont typeface="Arial" panose="020B0604020202020204" pitchFamily="34" charset="0"/>
        <a:buChar char="◦"/>
        <a:defRPr sz="1400" kern="1200">
          <a:solidFill>
            <a:schemeClr val="tx1"/>
          </a:solidFill>
          <a:latin typeface="+mn-lt"/>
          <a:ea typeface="+mn-ea"/>
          <a:cs typeface="+mn-cs"/>
        </a:defRPr>
      </a:lvl5pPr>
      <a:lvl6pPr marL="1260000" indent="-180000" algn="l" defTabSz="685800" rtl="0" eaLnBrk="1" latinLnBrk="0" hangingPunct="1">
        <a:lnSpc>
          <a:spcPct val="100000"/>
        </a:lnSpc>
        <a:spcBef>
          <a:spcPts val="0"/>
        </a:spcBef>
        <a:spcAft>
          <a:spcPts val="400"/>
        </a:spcAft>
        <a:buSzPct val="110000"/>
        <a:buFont typeface="Arial" panose="020B0604020202020204" pitchFamily="34" charset="0"/>
        <a:buChar char="◦"/>
        <a:defRPr sz="1400" kern="1200">
          <a:solidFill>
            <a:schemeClr val="tx1"/>
          </a:solidFill>
          <a:latin typeface="+mn-lt"/>
          <a:ea typeface="+mn-ea"/>
          <a:cs typeface="+mn-cs"/>
        </a:defRPr>
      </a:lvl6pPr>
      <a:lvl7pPr marL="1260000" indent="-180000" algn="l" defTabSz="685800" rtl="0" eaLnBrk="1" latinLnBrk="0" hangingPunct="1">
        <a:lnSpc>
          <a:spcPct val="100000"/>
        </a:lnSpc>
        <a:spcBef>
          <a:spcPts val="0"/>
        </a:spcBef>
        <a:spcAft>
          <a:spcPts val="400"/>
        </a:spcAft>
        <a:buSzPct val="110000"/>
        <a:buFont typeface="Arial" panose="020B0604020202020204" pitchFamily="34" charset="0"/>
        <a:buChar char="◦"/>
        <a:defRPr sz="1400" kern="1200">
          <a:solidFill>
            <a:schemeClr val="tx1"/>
          </a:solidFill>
          <a:latin typeface="+mn-lt"/>
          <a:ea typeface="+mn-ea"/>
          <a:cs typeface="+mn-cs"/>
        </a:defRPr>
      </a:lvl7pPr>
      <a:lvl8pPr marL="1260000" indent="-180000" algn="l" defTabSz="685800" rtl="0" eaLnBrk="1" latinLnBrk="0" hangingPunct="1">
        <a:lnSpc>
          <a:spcPct val="100000"/>
        </a:lnSpc>
        <a:spcBef>
          <a:spcPts val="0"/>
        </a:spcBef>
        <a:spcAft>
          <a:spcPts val="400"/>
        </a:spcAft>
        <a:buSzPct val="110000"/>
        <a:buFont typeface="Arial" panose="020B0604020202020204" pitchFamily="34" charset="0"/>
        <a:buChar char="◦"/>
        <a:defRPr sz="1400" kern="1200">
          <a:solidFill>
            <a:schemeClr val="tx1"/>
          </a:solidFill>
          <a:latin typeface="+mn-lt"/>
          <a:ea typeface="+mn-ea"/>
          <a:cs typeface="+mn-cs"/>
        </a:defRPr>
      </a:lvl8pPr>
      <a:lvl9pPr marL="1260000" indent="-180000" algn="l" defTabSz="685800" rtl="0" eaLnBrk="1" latinLnBrk="0" hangingPunct="1">
        <a:lnSpc>
          <a:spcPct val="100000"/>
        </a:lnSpc>
        <a:spcBef>
          <a:spcPts val="0"/>
        </a:spcBef>
        <a:spcAft>
          <a:spcPts val="400"/>
        </a:spcAft>
        <a:buSzPct val="110000"/>
        <a:buFont typeface="Arial" panose="020B0604020202020204" pitchFamily="34" charset="0"/>
        <a:buChar char="◦"/>
        <a:defRPr sz="14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3">
          <p15:clr>
            <a:srgbClr val="F26B43"/>
          </p15:clr>
        </p15:guide>
        <p15:guide id="3" pos="226">
          <p15:clr>
            <a:srgbClr val="F26B43"/>
          </p15:clr>
        </p15:guide>
        <p15:guide id="4" pos="5534">
          <p15:clr>
            <a:srgbClr val="F26B43"/>
          </p15:clr>
        </p15:guide>
        <p15:guide id="5" orient="horz" pos="237">
          <p15:clr>
            <a:srgbClr val="F26B43"/>
          </p15:clr>
        </p15:guide>
        <p15:guide id="6" orient="horz" pos="804" userDrawn="1">
          <p15:clr>
            <a:srgbClr val="F26B43"/>
          </p15:clr>
        </p15:guide>
        <p15:guide id="7" orient="horz" pos="2822">
          <p15:clr>
            <a:srgbClr val="F26B43"/>
          </p15:clr>
        </p15:guide>
        <p15:guide id="8" pos="2823">
          <p15:clr>
            <a:srgbClr val="F26B43"/>
          </p15:clr>
        </p15:guide>
        <p15:guide id="9" pos="2937">
          <p15:clr>
            <a:srgbClr val="F26B43"/>
          </p15:clr>
        </p15:guide>
        <p15:guide id="10" orient="horz" pos="4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customXml" Target="../../customXml/item7.xml"/><Relationship Id="rId1" Type="http://schemas.openxmlformats.org/officeDocument/2006/relationships/customXml" Target="../../customXml/item6.xml"/><Relationship Id="rId5" Type="http://schemas.openxmlformats.org/officeDocument/2006/relationships/image" Target="../media/image6.jpeg"/><Relationship Id="rId4"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customXml" Target="../../customXml/item9.xml"/><Relationship Id="rId1" Type="http://schemas.openxmlformats.org/officeDocument/2006/relationships/customXml" Target="../../customXml/item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customXml" Target="../../customXml/item11.xml"/><Relationship Id="rId1" Type="http://schemas.openxmlformats.org/officeDocument/2006/relationships/customXml" Target="../../customXml/item10.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B95E2-A6AE-4ABF-9447-908FC1D0A6F9}"/>
              </a:ext>
            </a:extLst>
          </p:cNvPr>
          <p:cNvSpPr>
            <a:spLocks noGrp="1"/>
          </p:cNvSpPr>
          <p:nvPr>
            <p:ph type="title"/>
          </p:nvPr>
        </p:nvSpPr>
        <p:spPr/>
        <p:txBody>
          <a:bodyPr/>
          <a:lstStyle/>
          <a:p>
            <a:r>
              <a:rPr lang="de-DE" sz="2800" dirty="0"/>
              <a:t>Die regionalwirtschaftliche Bedeutung des Jahrestreffens 2023 des World </a:t>
            </a:r>
            <a:r>
              <a:rPr lang="de-DE" sz="2800" dirty="0" err="1"/>
              <a:t>Economic</a:t>
            </a:r>
            <a:r>
              <a:rPr lang="de-DE" sz="2800" dirty="0"/>
              <a:t> Forums in Davos</a:t>
            </a:r>
            <a:endParaRPr lang="de-CH" sz="2800" dirty="0"/>
          </a:p>
        </p:txBody>
      </p:sp>
      <p:sp>
        <p:nvSpPr>
          <p:cNvPr id="3" name="Text Placeholder 2">
            <a:extLst>
              <a:ext uri="{FF2B5EF4-FFF2-40B4-BE49-F238E27FC236}">
                <a16:creationId xmlns:a16="http://schemas.microsoft.com/office/drawing/2014/main" id="{1ADB5031-B047-44A7-A6FB-AA8067E939AD}"/>
              </a:ext>
            </a:extLst>
          </p:cNvPr>
          <p:cNvSpPr>
            <a:spLocks noGrp="1"/>
          </p:cNvSpPr>
          <p:nvPr>
            <p:ph type="body" sz="quarter" idx="11"/>
          </p:nvPr>
        </p:nvSpPr>
        <p:spPr/>
        <p:txBody>
          <a:bodyPr/>
          <a:lstStyle/>
          <a:p>
            <a:r>
              <a:rPr lang="de-CH" dirty="0"/>
              <a:t>St.Gallen, 29. November 2023</a:t>
            </a:r>
          </a:p>
          <a:p>
            <a:r>
              <a:rPr lang="de-CH" dirty="0"/>
              <a:t>Daniel Zwicker-Schwarm</a:t>
            </a:r>
          </a:p>
        </p:txBody>
      </p:sp>
      <p:pic>
        <p:nvPicPr>
          <p:cNvPr id="8" name="Picture Placeholder 5">
            <a:extLst>
              <a:ext uri="{FF2B5EF4-FFF2-40B4-BE49-F238E27FC236}">
                <a16:creationId xmlns:a16="http://schemas.microsoft.com/office/drawing/2014/main" id="{C59D8699-A04E-654C-26C0-76B8C55B5125}"/>
              </a:ext>
            </a:extLst>
          </p:cNvPr>
          <p:cNvPicPr>
            <a:picLocks noGrp="1" noChangeAspect="1"/>
          </p:cNvPicPr>
          <p:nvPr>
            <p:ph type="pic" sz="quarter" idx="12"/>
            <p:custDataLst>
              <p:tags r:id="rId3"/>
            </p:custDataLst>
          </p:nvPr>
        </p:nvPicPr>
        <p:blipFill>
          <a:blip r:embed="rId5" cstate="screen">
            <a:extLst>
              <a:ext uri="{28A0092B-C50C-407E-A947-70E740481C1C}">
                <a14:useLocalDpi xmlns:a14="http://schemas.microsoft.com/office/drawing/2010/main"/>
              </a:ext>
            </a:extLst>
          </a:blip>
          <a:srcRect/>
          <a:stretch/>
        </p:blipFill>
        <p:spPr>
          <a:xfrm>
            <a:off x="5752800" y="447950"/>
            <a:ext cx="3404886" cy="3798786"/>
          </a:xfrm>
        </p:spPr>
      </p:pic>
    </p:spTree>
    <p:custDataLst>
      <p:custData r:id="rId1"/>
      <p:custData r:id="rId2"/>
    </p:custDataLst>
    <p:extLst>
      <p:ext uri="{BB962C8B-B14F-4D97-AF65-F5344CB8AC3E}">
        <p14:creationId xmlns:p14="http://schemas.microsoft.com/office/powerpoint/2010/main" val="206559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F02C81B-1024-AAA7-FAEC-A3DFB44E3DFF}"/>
              </a:ext>
            </a:extLst>
          </p:cNvPr>
          <p:cNvSpPr>
            <a:spLocks noGrp="1"/>
          </p:cNvSpPr>
          <p:nvPr>
            <p:ph type="title"/>
          </p:nvPr>
        </p:nvSpPr>
        <p:spPr/>
        <p:txBody>
          <a:bodyPr/>
          <a:lstStyle/>
          <a:p>
            <a:r>
              <a:rPr lang="de-CH" dirty="0"/>
              <a:t>Ausgangslage</a:t>
            </a:r>
          </a:p>
        </p:txBody>
      </p:sp>
      <p:sp>
        <p:nvSpPr>
          <p:cNvPr id="6" name="Inhaltsplatzhalter 5">
            <a:extLst>
              <a:ext uri="{FF2B5EF4-FFF2-40B4-BE49-F238E27FC236}">
                <a16:creationId xmlns:a16="http://schemas.microsoft.com/office/drawing/2014/main" id="{BC5E5A17-E024-CC8E-0599-6438C9038732}"/>
              </a:ext>
            </a:extLst>
          </p:cNvPr>
          <p:cNvSpPr>
            <a:spLocks noGrp="1"/>
          </p:cNvSpPr>
          <p:nvPr>
            <p:ph idx="1"/>
          </p:nvPr>
        </p:nvSpPr>
        <p:spPr/>
        <p:txBody>
          <a:bodyPr>
            <a:noAutofit/>
          </a:bodyPr>
          <a:lstStyle/>
          <a:p>
            <a:pPr marL="285750" indent="-285750">
              <a:spcBef>
                <a:spcPts val="1200"/>
              </a:spcBef>
              <a:buFont typeface="Wingdings" panose="05000000000000000000" pitchFamily="2" charset="2"/>
              <a:buChar char="§"/>
            </a:pPr>
            <a:r>
              <a:rPr lang="de-DE" sz="1600" dirty="0"/>
              <a:t>Zahlreiche Unternehmen, NGOs und Stiftungen sowie einzelne Länder und Regionen sind während des Jahrestreffens mit eigenen Räumlichkeiten für Eigendarstellung, Veranstaltungen und Meetings in Davos präsent.</a:t>
            </a:r>
          </a:p>
          <a:p>
            <a:pPr marL="285750" indent="-285750">
              <a:spcBef>
                <a:spcPts val="1200"/>
              </a:spcBef>
              <a:buFont typeface="Wingdings" panose="05000000000000000000" pitchFamily="2" charset="2"/>
              <a:buChar char="§"/>
            </a:pPr>
            <a:r>
              <a:rPr lang="de-DE" sz="1600" dirty="0"/>
              <a:t>Dies geschieht entweder über die Umnutzung von Läden, Gastronomie oder Büroetagen oder durch die Errichtung von temporären Bauten auf Plätzen bzw. Gebäudedächern.</a:t>
            </a:r>
          </a:p>
          <a:p>
            <a:pPr marL="285750" indent="-285750">
              <a:spcBef>
                <a:spcPts val="1200"/>
              </a:spcBef>
              <a:buFont typeface="Wingdings" panose="05000000000000000000" pitchFamily="2" charset="2"/>
              <a:buChar char="§"/>
            </a:pPr>
            <a:r>
              <a:rPr lang="de-DE" sz="1600" dirty="0"/>
              <a:t>Für das Jahr 2023 konnten 92 Umnutzungsprojekte und </a:t>
            </a:r>
            <a:r>
              <a:rPr lang="de-DE" sz="1600" dirty="0" err="1"/>
              <a:t>Temporärbauten</a:t>
            </a:r>
            <a:r>
              <a:rPr lang="de-DE" sz="1600" dirty="0"/>
              <a:t> mit einer Nutzfläche von insgesamt rund 15 000 m</a:t>
            </a:r>
            <a:r>
              <a:rPr lang="de-DE" sz="1600" baseline="30000" dirty="0"/>
              <a:t>2</a:t>
            </a:r>
            <a:r>
              <a:rPr lang="de-DE" sz="1600" dirty="0"/>
              <a:t> erfasst werden.</a:t>
            </a:r>
            <a:r>
              <a:rPr lang="de-DE" sz="1600" baseline="30000" dirty="0"/>
              <a:t>1</a:t>
            </a:r>
          </a:p>
          <a:p>
            <a:pPr>
              <a:spcBef>
                <a:spcPts val="1200"/>
              </a:spcBef>
            </a:pPr>
            <a:r>
              <a:rPr lang="de-DE" sz="1200" baseline="30000" dirty="0"/>
              <a:t>1 </a:t>
            </a:r>
            <a:r>
              <a:rPr lang="de-DE" sz="1200" dirty="0"/>
              <a:t>Ohne vom WEF beauftragte Umnutzungen/</a:t>
            </a:r>
            <a:r>
              <a:rPr lang="de-DE" sz="1200" dirty="0" err="1"/>
              <a:t>Temporärbauten</a:t>
            </a:r>
            <a:r>
              <a:rPr lang="de-DE" sz="1200" dirty="0"/>
              <a:t> und „Kleinbauten“ (Küchencontainer, Lagerzelte etc.).</a:t>
            </a:r>
          </a:p>
          <a:p>
            <a:pPr>
              <a:spcBef>
                <a:spcPts val="1200"/>
              </a:spcBef>
            </a:pPr>
            <a:endParaRPr lang="de-CH" sz="1200" baseline="30000" dirty="0"/>
          </a:p>
        </p:txBody>
      </p:sp>
      <p:sp>
        <p:nvSpPr>
          <p:cNvPr id="4" name="Foliennummernplatzhalter 3">
            <a:extLst>
              <a:ext uri="{FF2B5EF4-FFF2-40B4-BE49-F238E27FC236}">
                <a16:creationId xmlns:a16="http://schemas.microsoft.com/office/drawing/2014/main" id="{64E048B5-6F9E-95C1-CF3E-A551564B39DA}"/>
              </a:ext>
            </a:extLst>
          </p:cNvPr>
          <p:cNvSpPr>
            <a:spLocks noGrp="1"/>
          </p:cNvSpPr>
          <p:nvPr>
            <p:ph type="sldNum" sz="quarter" idx="12"/>
          </p:nvPr>
        </p:nvSpPr>
        <p:spPr/>
        <p:txBody>
          <a:bodyPr/>
          <a:lstStyle/>
          <a:p>
            <a:fld id="{7559FC98-AF75-4A00-A03C-DF9FEBF6BCB9}" type="slidenum">
              <a:rPr lang="de-CH" smtClean="0"/>
              <a:pPr/>
              <a:t>10</a:t>
            </a:fld>
            <a:endParaRPr lang="de-CH"/>
          </a:p>
        </p:txBody>
      </p:sp>
    </p:spTree>
    <p:extLst>
      <p:ext uri="{BB962C8B-B14F-4D97-AF65-F5344CB8AC3E}">
        <p14:creationId xmlns:p14="http://schemas.microsoft.com/office/powerpoint/2010/main" val="3011368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F02C81B-1024-AAA7-FAEC-A3DFB44E3DFF}"/>
              </a:ext>
            </a:extLst>
          </p:cNvPr>
          <p:cNvSpPr>
            <a:spLocks noGrp="1"/>
          </p:cNvSpPr>
          <p:nvPr>
            <p:ph type="title"/>
          </p:nvPr>
        </p:nvSpPr>
        <p:spPr/>
        <p:txBody>
          <a:bodyPr/>
          <a:lstStyle/>
          <a:p>
            <a:r>
              <a:rPr lang="de-CH" dirty="0"/>
              <a:t>Methodisches Vorgehen</a:t>
            </a:r>
          </a:p>
        </p:txBody>
      </p:sp>
      <p:sp>
        <p:nvSpPr>
          <p:cNvPr id="6" name="Inhaltsplatzhalter 5">
            <a:extLst>
              <a:ext uri="{FF2B5EF4-FFF2-40B4-BE49-F238E27FC236}">
                <a16:creationId xmlns:a16="http://schemas.microsoft.com/office/drawing/2014/main" id="{BC5E5A17-E024-CC8E-0599-6438C9038732}"/>
              </a:ext>
            </a:extLst>
          </p:cNvPr>
          <p:cNvSpPr>
            <a:spLocks noGrp="1"/>
          </p:cNvSpPr>
          <p:nvPr>
            <p:ph idx="1"/>
          </p:nvPr>
        </p:nvSpPr>
        <p:spPr/>
        <p:txBody>
          <a:bodyPr>
            <a:noAutofit/>
          </a:bodyPr>
          <a:lstStyle/>
          <a:p>
            <a:pPr marL="285750" indent="-285750">
              <a:spcBef>
                <a:spcPts val="1200"/>
              </a:spcBef>
              <a:buFont typeface="Wingdings" panose="05000000000000000000" pitchFamily="2" charset="2"/>
              <a:buChar char="§"/>
            </a:pPr>
            <a:r>
              <a:rPr lang="de-DE" sz="1600" dirty="0"/>
              <a:t>Die Abschätzung der Kosten erfolgte auf Grundlage vorliegender Genehmigungsunterlagen und Fotodokumentationen, sowie für die Studie 2020 durchgeführte Interviews mit involvierten Veranstaltungsagenturen und Messebauern sowie einer Begehung vor Ort.</a:t>
            </a:r>
          </a:p>
          <a:p>
            <a:pPr marL="285750" indent="-285750">
              <a:spcBef>
                <a:spcPts val="1200"/>
              </a:spcBef>
              <a:buFont typeface="Wingdings" panose="05000000000000000000" pitchFamily="2" charset="2"/>
              <a:buChar char="§"/>
            </a:pPr>
            <a:r>
              <a:rPr lang="de-DE" sz="1600" dirty="0"/>
              <a:t>Aus der Vielfalt der Vorhaben wurden zu drei Typen von Umnutzungen und zwei Typen von </a:t>
            </a:r>
            <a:r>
              <a:rPr lang="de-DE" sz="1600" dirty="0" err="1"/>
              <a:t>Temporärbauten</a:t>
            </a:r>
            <a:r>
              <a:rPr lang="de-DE" sz="1600" dirty="0"/>
              <a:t> abgeleitet. Die Aussagen aus den Interviews wurden zu differenzierten Kostenansätzen pro Umnutzungstyp bzw. </a:t>
            </a:r>
            <a:r>
              <a:rPr lang="de-DE" sz="1600" dirty="0" err="1"/>
              <a:t>Temporärbautyp</a:t>
            </a:r>
            <a:r>
              <a:rPr lang="de-DE" sz="1600" dirty="0"/>
              <a:t> verdichtet.</a:t>
            </a:r>
          </a:p>
          <a:p>
            <a:pPr marL="285750" indent="-285750">
              <a:spcBef>
                <a:spcPts val="1200"/>
              </a:spcBef>
              <a:buFont typeface="Wingdings" panose="05000000000000000000" pitchFamily="2" charset="2"/>
              <a:buChar char="§"/>
            </a:pPr>
            <a:r>
              <a:rPr lang="de-DE" sz="1600" dirty="0"/>
              <a:t>Es standen jedoch keine projektspezifischen Buchhaltungsdaten zur Verfügung. Daher sind die ermittelten Beträge als fundierte Schätzwerte anzusehen.</a:t>
            </a:r>
          </a:p>
        </p:txBody>
      </p:sp>
      <p:sp>
        <p:nvSpPr>
          <p:cNvPr id="4" name="Foliennummernplatzhalter 3">
            <a:extLst>
              <a:ext uri="{FF2B5EF4-FFF2-40B4-BE49-F238E27FC236}">
                <a16:creationId xmlns:a16="http://schemas.microsoft.com/office/drawing/2014/main" id="{64E048B5-6F9E-95C1-CF3E-A551564B39DA}"/>
              </a:ext>
            </a:extLst>
          </p:cNvPr>
          <p:cNvSpPr>
            <a:spLocks noGrp="1"/>
          </p:cNvSpPr>
          <p:nvPr>
            <p:ph type="sldNum" sz="quarter" idx="12"/>
          </p:nvPr>
        </p:nvSpPr>
        <p:spPr/>
        <p:txBody>
          <a:bodyPr/>
          <a:lstStyle/>
          <a:p>
            <a:fld id="{7559FC98-AF75-4A00-A03C-DF9FEBF6BCB9}" type="slidenum">
              <a:rPr lang="de-CH" smtClean="0"/>
              <a:pPr/>
              <a:t>11</a:t>
            </a:fld>
            <a:endParaRPr lang="de-CH"/>
          </a:p>
        </p:txBody>
      </p:sp>
    </p:spTree>
    <p:extLst>
      <p:ext uri="{BB962C8B-B14F-4D97-AF65-F5344CB8AC3E}">
        <p14:creationId xmlns:p14="http://schemas.microsoft.com/office/powerpoint/2010/main" val="3380106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976615-3050-8E5B-67CD-C396B3A067B6}"/>
              </a:ext>
            </a:extLst>
          </p:cNvPr>
          <p:cNvSpPr>
            <a:spLocks noGrp="1"/>
          </p:cNvSpPr>
          <p:nvPr>
            <p:ph type="title"/>
          </p:nvPr>
        </p:nvSpPr>
        <p:spPr/>
        <p:txBody>
          <a:bodyPr/>
          <a:lstStyle/>
          <a:p>
            <a:r>
              <a:rPr lang="de-CH" dirty="0"/>
              <a:t>Übersicht Umnutzungen und </a:t>
            </a:r>
            <a:r>
              <a:rPr lang="de-CH" dirty="0" err="1"/>
              <a:t>Temporärbauten</a:t>
            </a:r>
            <a:r>
              <a:rPr lang="de-CH" dirty="0"/>
              <a:t> Promenade 2023</a:t>
            </a:r>
          </a:p>
        </p:txBody>
      </p:sp>
      <p:sp>
        <p:nvSpPr>
          <p:cNvPr id="4" name="Foliennummernplatzhalter 3">
            <a:extLst>
              <a:ext uri="{FF2B5EF4-FFF2-40B4-BE49-F238E27FC236}">
                <a16:creationId xmlns:a16="http://schemas.microsoft.com/office/drawing/2014/main" id="{8FA01AAC-0176-776B-B7D9-9E65749E65D5}"/>
              </a:ext>
            </a:extLst>
          </p:cNvPr>
          <p:cNvSpPr>
            <a:spLocks noGrp="1"/>
          </p:cNvSpPr>
          <p:nvPr>
            <p:ph type="sldNum" sz="quarter" idx="12"/>
          </p:nvPr>
        </p:nvSpPr>
        <p:spPr/>
        <p:txBody>
          <a:bodyPr/>
          <a:lstStyle/>
          <a:p>
            <a:fld id="{7559FC98-AF75-4A00-A03C-DF9FEBF6BCB9}" type="slidenum">
              <a:rPr lang="de-CH" smtClean="0"/>
              <a:pPr/>
              <a:t>12</a:t>
            </a:fld>
            <a:endParaRPr lang="de-CH"/>
          </a:p>
        </p:txBody>
      </p:sp>
      <p:pic>
        <p:nvPicPr>
          <p:cNvPr id="5" name="Inhaltsplatzhalter 4">
            <a:extLst>
              <a:ext uri="{FF2B5EF4-FFF2-40B4-BE49-F238E27FC236}">
                <a16:creationId xmlns:a16="http://schemas.microsoft.com/office/drawing/2014/main" id="{42104032-D9CF-123D-3FF8-0DA288B1BDC2}"/>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1"/>
          <a:stretch/>
        </p:blipFill>
        <p:spPr bwMode="auto">
          <a:xfrm>
            <a:off x="358775" y="807608"/>
            <a:ext cx="7596000" cy="3784763"/>
          </a:xfrm>
          <a:prstGeom prst="rect">
            <a:avLst/>
          </a:prstGeom>
          <a:ln>
            <a:solidFill>
              <a:schemeClr val="accent1"/>
            </a:solidFill>
          </a:ln>
          <a:extLst>
            <a:ext uri="{53640926-AAD7-44D8-BBD7-CCE9431645EC}">
              <a14:shadowObscured xmlns:a14="http://schemas.microsoft.com/office/drawing/2010/main"/>
            </a:ext>
          </a:extLst>
        </p:spPr>
      </p:pic>
      <p:sp>
        <p:nvSpPr>
          <p:cNvPr id="6" name="Textfeld 5">
            <a:extLst>
              <a:ext uri="{FF2B5EF4-FFF2-40B4-BE49-F238E27FC236}">
                <a16:creationId xmlns:a16="http://schemas.microsoft.com/office/drawing/2014/main" id="{0BD88B11-256A-6B40-8C76-8D1B77400510}"/>
              </a:ext>
            </a:extLst>
          </p:cNvPr>
          <p:cNvSpPr txBox="1"/>
          <p:nvPr/>
        </p:nvSpPr>
        <p:spPr>
          <a:xfrm>
            <a:off x="1536807" y="4669505"/>
            <a:ext cx="6208699" cy="469359"/>
          </a:xfrm>
          <a:prstGeom prst="rect">
            <a:avLst/>
          </a:prstGeom>
          <a:noFill/>
        </p:spPr>
        <p:txBody>
          <a:bodyPr wrap="square" rtlCol="0">
            <a:spAutoFit/>
          </a:bodyPr>
          <a:lstStyle/>
          <a:p>
            <a:r>
              <a:rPr lang="de-CH" sz="1100" dirty="0">
                <a:solidFill>
                  <a:srgbClr val="000000"/>
                </a:solidFill>
                <a:effectLst/>
                <a:ea typeface="Times New Roman" panose="02020603050405020304" pitchFamily="18" charset="0"/>
                <a:cs typeface="Times New Roman" panose="02020603050405020304" pitchFamily="18" charset="0"/>
              </a:rPr>
              <a:t>Quelle: </a:t>
            </a:r>
            <a:r>
              <a:rPr lang="de-CH" sz="1100" dirty="0" err="1">
                <a:solidFill>
                  <a:srgbClr val="000000"/>
                </a:solidFill>
                <a:effectLst/>
                <a:ea typeface="Times New Roman" panose="02020603050405020304" pitchFamily="18" charset="0"/>
                <a:cs typeface="Times New Roman" panose="02020603050405020304" pitchFamily="18" charset="0"/>
              </a:rPr>
              <a:t>DavosWorks</a:t>
            </a:r>
            <a:r>
              <a:rPr lang="de-CH" sz="1100" dirty="0">
                <a:solidFill>
                  <a:srgbClr val="000000"/>
                </a:solidFill>
                <a:effectLst/>
                <a:ea typeface="Times New Roman" panose="02020603050405020304" pitchFamily="18" charset="0"/>
                <a:cs typeface="Times New Roman" panose="02020603050405020304" pitchFamily="18" charset="0"/>
              </a:rPr>
              <a:t> Brandservices (2023), S.2</a:t>
            </a:r>
            <a:endParaRPr lang="de-CH" sz="1100" dirty="0">
              <a:effectLst/>
              <a:ea typeface="Times New Roman" panose="02020603050405020304" pitchFamily="18" charset="0"/>
              <a:cs typeface="Times New Roman" panose="02020603050405020304" pitchFamily="18" charset="0"/>
            </a:endParaRPr>
          </a:p>
          <a:p>
            <a:endParaRPr lang="de-CH" dirty="0"/>
          </a:p>
        </p:txBody>
      </p:sp>
    </p:spTree>
    <p:extLst>
      <p:ext uri="{BB962C8B-B14F-4D97-AF65-F5344CB8AC3E}">
        <p14:creationId xmlns:p14="http://schemas.microsoft.com/office/powerpoint/2010/main" val="2303492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EBCF12-6024-30A3-5734-1C61B7EC2C82}"/>
              </a:ext>
            </a:extLst>
          </p:cNvPr>
          <p:cNvSpPr>
            <a:spLocks noGrp="1"/>
          </p:cNvSpPr>
          <p:nvPr>
            <p:ph type="title"/>
          </p:nvPr>
        </p:nvSpPr>
        <p:spPr/>
        <p:txBody>
          <a:bodyPr/>
          <a:lstStyle/>
          <a:p>
            <a:r>
              <a:rPr lang="de-CH" dirty="0"/>
              <a:t>Typologie Umnutzungen</a:t>
            </a:r>
          </a:p>
        </p:txBody>
      </p:sp>
      <p:sp>
        <p:nvSpPr>
          <p:cNvPr id="4" name="Foliennummernplatzhalter 3">
            <a:extLst>
              <a:ext uri="{FF2B5EF4-FFF2-40B4-BE49-F238E27FC236}">
                <a16:creationId xmlns:a16="http://schemas.microsoft.com/office/drawing/2014/main" id="{62494BEB-35D5-9393-D045-7CB7907517B4}"/>
              </a:ext>
            </a:extLst>
          </p:cNvPr>
          <p:cNvSpPr>
            <a:spLocks noGrp="1"/>
          </p:cNvSpPr>
          <p:nvPr>
            <p:ph type="sldNum" sz="quarter" idx="12"/>
          </p:nvPr>
        </p:nvSpPr>
        <p:spPr/>
        <p:txBody>
          <a:bodyPr/>
          <a:lstStyle/>
          <a:p>
            <a:fld id="{7559FC98-AF75-4A00-A03C-DF9FEBF6BCB9}" type="slidenum">
              <a:rPr lang="de-CH" smtClean="0"/>
              <a:pPr/>
              <a:t>13</a:t>
            </a:fld>
            <a:endParaRPr lang="de-CH"/>
          </a:p>
        </p:txBody>
      </p:sp>
      <p:graphicFrame>
        <p:nvGraphicFramePr>
          <p:cNvPr id="12" name="Tabelle 11">
            <a:extLst>
              <a:ext uri="{FF2B5EF4-FFF2-40B4-BE49-F238E27FC236}">
                <a16:creationId xmlns:a16="http://schemas.microsoft.com/office/drawing/2014/main" id="{C1D92532-1354-5EE9-E465-5FCD3642DECE}"/>
              </a:ext>
            </a:extLst>
          </p:cNvPr>
          <p:cNvGraphicFramePr>
            <a:graphicFrameLocks noGrp="1"/>
          </p:cNvGraphicFramePr>
          <p:nvPr>
            <p:extLst>
              <p:ext uri="{D42A27DB-BD31-4B8C-83A1-F6EECF244321}">
                <p14:modId xmlns:p14="http://schemas.microsoft.com/office/powerpoint/2010/main" val="3263096977"/>
              </p:ext>
            </p:extLst>
          </p:nvPr>
        </p:nvGraphicFramePr>
        <p:xfrm>
          <a:off x="358775" y="985900"/>
          <a:ext cx="8099999" cy="3214725"/>
        </p:xfrm>
        <a:graphic>
          <a:graphicData uri="http://schemas.openxmlformats.org/drawingml/2006/table">
            <a:tbl>
              <a:tblPr firstRow="1" bandRow="1"/>
              <a:tblGrid>
                <a:gridCol w="1349108">
                  <a:extLst>
                    <a:ext uri="{9D8B030D-6E8A-4147-A177-3AD203B41FA5}">
                      <a16:colId xmlns:a16="http://schemas.microsoft.com/office/drawing/2014/main" val="1310733167"/>
                    </a:ext>
                  </a:extLst>
                </a:gridCol>
                <a:gridCol w="1558927">
                  <a:extLst>
                    <a:ext uri="{9D8B030D-6E8A-4147-A177-3AD203B41FA5}">
                      <a16:colId xmlns:a16="http://schemas.microsoft.com/office/drawing/2014/main" val="3743298036"/>
                    </a:ext>
                  </a:extLst>
                </a:gridCol>
                <a:gridCol w="1525000">
                  <a:extLst>
                    <a:ext uri="{9D8B030D-6E8A-4147-A177-3AD203B41FA5}">
                      <a16:colId xmlns:a16="http://schemas.microsoft.com/office/drawing/2014/main" val="2763597943"/>
                    </a:ext>
                  </a:extLst>
                </a:gridCol>
                <a:gridCol w="1882144">
                  <a:extLst>
                    <a:ext uri="{9D8B030D-6E8A-4147-A177-3AD203B41FA5}">
                      <a16:colId xmlns:a16="http://schemas.microsoft.com/office/drawing/2014/main" val="97204212"/>
                    </a:ext>
                  </a:extLst>
                </a:gridCol>
                <a:gridCol w="1784820">
                  <a:extLst>
                    <a:ext uri="{9D8B030D-6E8A-4147-A177-3AD203B41FA5}">
                      <a16:colId xmlns:a16="http://schemas.microsoft.com/office/drawing/2014/main" val="444020628"/>
                    </a:ext>
                  </a:extLst>
                </a:gridCol>
              </a:tblGrid>
              <a:tr h="738061">
                <a:tc>
                  <a:txBody>
                    <a:bodyPr/>
                    <a:lstStyle/>
                    <a:p>
                      <a:pPr marL="68580" algn="just">
                        <a:lnSpc>
                          <a:spcPts val="1300"/>
                        </a:lnSpc>
                      </a:pPr>
                      <a:endParaRPr lang="de-CH" sz="1400">
                        <a:effectLst/>
                        <a:latin typeface="+mn-lt"/>
                      </a:endParaRPr>
                    </a:p>
                  </a:txBody>
                  <a:tcPr marL="51663" marR="51663"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68580" algn="ctr">
                        <a:lnSpc>
                          <a:spcPts val="1300"/>
                        </a:lnSpc>
                        <a:spcBef>
                          <a:spcPts val="400"/>
                        </a:spcBef>
                        <a:spcAft>
                          <a:spcPts val="400"/>
                        </a:spcAft>
                      </a:pPr>
                      <a:r>
                        <a:rPr lang="de-CH" sz="1400" b="1" dirty="0">
                          <a:effectLst/>
                          <a:latin typeface="+mn-lt"/>
                          <a:ea typeface="Times New Roman" panose="02020603050405020304" pitchFamily="18" charset="0"/>
                          <a:cs typeface="Times New Roman" panose="02020603050405020304" pitchFamily="18" charset="0"/>
                        </a:rPr>
                        <a:t>Objekt</a:t>
                      </a:r>
                      <a:endParaRPr lang="de-CH" sz="1400" dirty="0">
                        <a:effectLst/>
                        <a:latin typeface="+mn-lt"/>
                        <a:ea typeface="Times New Roman" panose="02020603050405020304" pitchFamily="18" charset="0"/>
                        <a:cs typeface="Times New Roman" panose="02020603050405020304" pitchFamily="18" charset="0"/>
                      </a:endParaRPr>
                    </a:p>
                  </a:txBody>
                  <a:tcPr marL="51663" marR="51663"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68580" algn="ctr">
                        <a:lnSpc>
                          <a:spcPts val="1300"/>
                        </a:lnSpc>
                        <a:spcBef>
                          <a:spcPts val="400"/>
                        </a:spcBef>
                        <a:spcAft>
                          <a:spcPts val="400"/>
                        </a:spcAft>
                      </a:pPr>
                      <a:r>
                        <a:rPr lang="de-CH" sz="1400" b="1" kern="1200" dirty="0">
                          <a:effectLst/>
                          <a:latin typeface="+mn-lt"/>
                          <a:ea typeface="Times New Roman" panose="02020603050405020304" pitchFamily="18" charset="0"/>
                          <a:cs typeface="Arial" panose="020B0604020202020204" pitchFamily="34" charset="0"/>
                        </a:rPr>
                        <a:t>Raum-</a:t>
                      </a:r>
                      <a:br>
                        <a:rPr lang="de-CH" sz="1400" b="1" kern="1200" dirty="0">
                          <a:effectLst/>
                          <a:latin typeface="+mn-lt"/>
                          <a:ea typeface="Times New Roman" panose="02020603050405020304" pitchFamily="18" charset="0"/>
                          <a:cs typeface="Arial" panose="020B0604020202020204" pitchFamily="34" charset="0"/>
                        </a:rPr>
                      </a:br>
                      <a:r>
                        <a:rPr lang="de-CH" sz="1400" b="1" kern="1200" dirty="0" err="1">
                          <a:effectLst/>
                          <a:latin typeface="+mn-lt"/>
                          <a:ea typeface="Times New Roman" panose="02020603050405020304" pitchFamily="18" charset="0"/>
                          <a:cs typeface="Arial" panose="020B0604020202020204" pitchFamily="34" charset="0"/>
                        </a:rPr>
                        <a:t>programm</a:t>
                      </a:r>
                      <a:endParaRPr lang="de-CH" sz="1400" dirty="0">
                        <a:effectLst/>
                        <a:latin typeface="+mn-lt"/>
                        <a:ea typeface="Times New Roman" panose="02020603050405020304" pitchFamily="18" charset="0"/>
                        <a:cs typeface="Times New Roman" panose="02020603050405020304" pitchFamily="18" charset="0"/>
                      </a:endParaRPr>
                    </a:p>
                  </a:txBody>
                  <a:tcPr marL="51663" marR="51663"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68580" marR="204470" algn="ctr">
                        <a:lnSpc>
                          <a:spcPts val="1300"/>
                        </a:lnSpc>
                        <a:spcBef>
                          <a:spcPts val="400"/>
                        </a:spcBef>
                        <a:spcAft>
                          <a:spcPts val="400"/>
                        </a:spcAft>
                      </a:pPr>
                      <a:r>
                        <a:rPr lang="de-CH" sz="1400" b="1" kern="1200" dirty="0">
                          <a:effectLst/>
                          <a:latin typeface="+mn-lt"/>
                          <a:ea typeface="Times New Roman" panose="02020603050405020304" pitchFamily="18" charset="0"/>
                          <a:cs typeface="Arial" panose="020B0604020202020204" pitchFamily="34" charset="0"/>
                        </a:rPr>
                        <a:t>Aufwand</a:t>
                      </a:r>
                      <a:br>
                        <a:rPr lang="de-CH" sz="1400" b="1" kern="1200" dirty="0">
                          <a:effectLst/>
                          <a:latin typeface="+mn-lt"/>
                          <a:ea typeface="Times New Roman" panose="02020603050405020304" pitchFamily="18" charset="0"/>
                          <a:cs typeface="Arial" panose="020B0604020202020204" pitchFamily="34" charset="0"/>
                        </a:rPr>
                      </a:br>
                      <a:r>
                        <a:rPr lang="de-CH" sz="1400" b="1" kern="1200" dirty="0">
                          <a:effectLst/>
                          <a:latin typeface="+mn-lt"/>
                          <a:ea typeface="Times New Roman" panose="02020603050405020304" pitchFamily="18" charset="0"/>
                          <a:cs typeface="Arial" panose="020B0604020202020204" pitchFamily="34" charset="0"/>
                        </a:rPr>
                        <a:t>Planung und Gestaltung</a:t>
                      </a:r>
                      <a:endParaRPr lang="de-CH" sz="1400" dirty="0">
                        <a:effectLst/>
                        <a:latin typeface="+mn-lt"/>
                        <a:ea typeface="Times New Roman" panose="02020603050405020304" pitchFamily="18" charset="0"/>
                        <a:cs typeface="Times New Roman" panose="02020603050405020304" pitchFamily="18" charset="0"/>
                      </a:endParaRPr>
                    </a:p>
                  </a:txBody>
                  <a:tcPr marL="51663" marR="51663"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68580" marR="204470" algn="ctr">
                        <a:lnSpc>
                          <a:spcPts val="1300"/>
                        </a:lnSpc>
                        <a:spcBef>
                          <a:spcPts val="400"/>
                        </a:spcBef>
                        <a:spcAft>
                          <a:spcPts val="400"/>
                        </a:spcAft>
                      </a:pPr>
                      <a:r>
                        <a:rPr lang="de-CH" sz="1400" b="1" kern="1200" dirty="0">
                          <a:effectLst/>
                          <a:latin typeface="+mn-lt"/>
                          <a:ea typeface="Times New Roman" panose="02020603050405020304" pitchFamily="18" charset="0"/>
                          <a:cs typeface="Arial" panose="020B0604020202020204" pitchFamily="34" charset="0"/>
                        </a:rPr>
                        <a:t>Aufwand</a:t>
                      </a:r>
                      <a:br>
                        <a:rPr lang="de-CH" sz="1400" b="1" kern="1200" dirty="0">
                          <a:effectLst/>
                          <a:latin typeface="+mn-lt"/>
                          <a:ea typeface="Times New Roman" panose="02020603050405020304" pitchFamily="18" charset="0"/>
                          <a:cs typeface="Arial" panose="020B0604020202020204" pitchFamily="34" charset="0"/>
                        </a:rPr>
                      </a:br>
                      <a:r>
                        <a:rPr lang="de-CH" sz="1400" b="1" kern="1200" dirty="0">
                          <a:effectLst/>
                          <a:latin typeface="+mn-lt"/>
                          <a:ea typeface="Times New Roman" panose="02020603050405020304" pitchFamily="18" charset="0"/>
                          <a:cs typeface="Arial" panose="020B0604020202020204" pitchFamily="34" charset="0"/>
                        </a:rPr>
                        <a:t>Bespielung</a:t>
                      </a:r>
                      <a:endParaRPr lang="de-CH" sz="1400" dirty="0">
                        <a:effectLst/>
                        <a:latin typeface="+mn-lt"/>
                        <a:ea typeface="Times New Roman" panose="02020603050405020304" pitchFamily="18" charset="0"/>
                        <a:cs typeface="Times New Roman" panose="02020603050405020304" pitchFamily="18" charset="0"/>
                      </a:endParaRPr>
                    </a:p>
                  </a:txBody>
                  <a:tcPr marL="51663" marR="51663"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657400433"/>
                  </a:ext>
                </a:extLst>
              </a:tr>
              <a:tr h="491897">
                <a:tc>
                  <a:txBody>
                    <a:bodyPr/>
                    <a:lstStyle/>
                    <a:p>
                      <a:pPr marL="68580" algn="ctr">
                        <a:lnSpc>
                          <a:spcPts val="1300"/>
                        </a:lnSpc>
                        <a:spcBef>
                          <a:spcPts val="400"/>
                        </a:spcBef>
                        <a:spcAft>
                          <a:spcPts val="400"/>
                        </a:spcAft>
                      </a:pPr>
                      <a:r>
                        <a:rPr lang="de-CH" sz="1400" b="1" kern="1200" dirty="0">
                          <a:solidFill>
                            <a:srgbClr val="000000"/>
                          </a:solidFill>
                          <a:effectLst/>
                          <a:latin typeface="+mn-lt"/>
                          <a:ea typeface="Times New Roman" panose="02020603050405020304" pitchFamily="18" charset="0"/>
                          <a:cs typeface="Arial" panose="020B0604020202020204" pitchFamily="34" charset="0"/>
                        </a:rPr>
                        <a:t>Typ</a:t>
                      </a:r>
                      <a:br>
                        <a:rPr lang="de-CH" sz="1400" b="1" kern="1200" dirty="0">
                          <a:solidFill>
                            <a:srgbClr val="000000"/>
                          </a:solidFill>
                          <a:effectLst/>
                          <a:latin typeface="+mn-lt"/>
                          <a:ea typeface="Times New Roman" panose="02020603050405020304" pitchFamily="18" charset="0"/>
                          <a:cs typeface="Arial" panose="020B0604020202020204" pitchFamily="34" charset="0"/>
                        </a:rPr>
                      </a:br>
                      <a:r>
                        <a:rPr lang="de-CH" sz="1400" b="1" kern="1200" dirty="0">
                          <a:solidFill>
                            <a:srgbClr val="000000"/>
                          </a:solidFill>
                          <a:effectLst/>
                          <a:latin typeface="+mn-lt"/>
                          <a:ea typeface="Times New Roman" panose="02020603050405020304" pitchFamily="18" charset="0"/>
                          <a:cs typeface="Arial" panose="020B0604020202020204" pitchFamily="34" charset="0"/>
                        </a:rPr>
                        <a:t>Office</a:t>
                      </a:r>
                      <a:endParaRPr lang="de-CH" sz="1400" dirty="0">
                        <a:effectLst/>
                        <a:latin typeface="+mn-lt"/>
                        <a:ea typeface="Times New Roman" panose="02020603050405020304" pitchFamily="18" charset="0"/>
                        <a:cs typeface="Times New Roman" panose="02020603050405020304" pitchFamily="18" charset="0"/>
                      </a:endParaRPr>
                    </a:p>
                  </a:txBody>
                  <a:tcPr marL="51663" marR="51663"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marL="68580" algn="ctr">
                        <a:lnSpc>
                          <a:spcPts val="1300"/>
                        </a:lnSpc>
                        <a:spcBef>
                          <a:spcPts val="400"/>
                        </a:spcBef>
                        <a:spcAft>
                          <a:spcPts val="400"/>
                        </a:spcAft>
                      </a:pPr>
                      <a:r>
                        <a:rPr lang="de-CH" sz="1400" dirty="0">
                          <a:effectLst/>
                          <a:latin typeface="+mn-lt"/>
                          <a:ea typeface="Times New Roman" panose="02020603050405020304" pitchFamily="18" charset="0"/>
                          <a:cs typeface="Times New Roman" panose="02020603050405020304" pitchFamily="18" charset="0"/>
                        </a:rPr>
                        <a:t>Büroetage/Praxis (meist 40-80 m</a:t>
                      </a:r>
                      <a:r>
                        <a:rPr lang="de-CH" sz="1400" baseline="30000" dirty="0">
                          <a:effectLst/>
                          <a:latin typeface="+mn-lt"/>
                          <a:ea typeface="Times New Roman" panose="02020603050405020304" pitchFamily="18" charset="0"/>
                          <a:cs typeface="Times New Roman" panose="02020603050405020304" pitchFamily="18" charset="0"/>
                        </a:rPr>
                        <a:t>2</a:t>
                      </a:r>
                      <a:r>
                        <a:rPr lang="de-CH" sz="1400" dirty="0">
                          <a:effectLst/>
                          <a:latin typeface="+mn-lt"/>
                          <a:ea typeface="Times New Roman" panose="02020603050405020304" pitchFamily="18" charset="0"/>
                          <a:cs typeface="Times New Roman" panose="02020603050405020304" pitchFamily="18" charset="0"/>
                        </a:rPr>
                        <a:t>) </a:t>
                      </a:r>
                    </a:p>
                  </a:txBody>
                  <a:tcPr marL="51663" marR="51663"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marL="68580" algn="ctr">
                        <a:lnSpc>
                          <a:spcPts val="1300"/>
                        </a:lnSpc>
                        <a:spcBef>
                          <a:spcPts val="400"/>
                        </a:spcBef>
                        <a:spcAft>
                          <a:spcPts val="400"/>
                        </a:spcAft>
                      </a:pPr>
                      <a:r>
                        <a:rPr lang="de-CH" sz="1400" kern="1200">
                          <a:solidFill>
                            <a:srgbClr val="000000"/>
                          </a:solidFill>
                          <a:effectLst/>
                          <a:latin typeface="+mn-lt"/>
                          <a:ea typeface="Times New Roman" panose="02020603050405020304" pitchFamily="18" charset="0"/>
                          <a:cs typeface="Arial" panose="020B0604020202020204" pitchFamily="34" charset="0"/>
                        </a:rPr>
                        <a:t>Büros, Meetingräume</a:t>
                      </a:r>
                      <a:endParaRPr lang="de-CH" sz="1400">
                        <a:effectLst/>
                        <a:latin typeface="+mn-lt"/>
                        <a:ea typeface="Times New Roman" panose="02020603050405020304" pitchFamily="18" charset="0"/>
                        <a:cs typeface="Times New Roman" panose="02020603050405020304" pitchFamily="18" charset="0"/>
                      </a:endParaRPr>
                    </a:p>
                  </a:txBody>
                  <a:tcPr marL="51663" marR="51663"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marL="68580" algn="ctr">
                        <a:lnSpc>
                          <a:spcPts val="1300"/>
                        </a:lnSpc>
                        <a:spcBef>
                          <a:spcPts val="400"/>
                        </a:spcBef>
                        <a:spcAft>
                          <a:spcPts val="400"/>
                        </a:spcAft>
                      </a:pPr>
                      <a:r>
                        <a:rPr lang="de-CH" sz="1400" kern="1200" dirty="0">
                          <a:solidFill>
                            <a:srgbClr val="000000"/>
                          </a:solidFill>
                          <a:effectLst/>
                          <a:latin typeface="+mn-lt"/>
                          <a:ea typeface="Times New Roman" panose="02020603050405020304" pitchFamily="18" charset="0"/>
                          <a:cs typeface="Arial" panose="020B0604020202020204" pitchFamily="34" charset="0"/>
                        </a:rPr>
                        <a:t>gering</a:t>
                      </a:r>
                      <a:br>
                        <a:rPr lang="de-CH" sz="1400" kern="1200" dirty="0">
                          <a:solidFill>
                            <a:srgbClr val="000000"/>
                          </a:solidFill>
                          <a:effectLst/>
                          <a:latin typeface="+mn-lt"/>
                          <a:ea typeface="Times New Roman" panose="02020603050405020304" pitchFamily="18" charset="0"/>
                          <a:cs typeface="Arial" panose="020B0604020202020204" pitchFamily="34" charset="0"/>
                        </a:rPr>
                      </a:br>
                      <a:r>
                        <a:rPr lang="de-CH" sz="1400" kern="1200" dirty="0">
                          <a:solidFill>
                            <a:srgbClr val="000000"/>
                          </a:solidFill>
                          <a:effectLst/>
                          <a:latin typeface="+mn-lt"/>
                          <a:ea typeface="Times New Roman" panose="02020603050405020304" pitchFamily="18" charset="0"/>
                          <a:cs typeface="Arial" panose="020B0604020202020204" pitchFamily="34" charset="0"/>
                        </a:rPr>
                        <a:t>(vorhandene Möblierung)</a:t>
                      </a:r>
                      <a:endParaRPr lang="de-CH" sz="1400" dirty="0">
                        <a:effectLst/>
                        <a:latin typeface="+mn-lt"/>
                        <a:ea typeface="Times New Roman" panose="02020603050405020304" pitchFamily="18" charset="0"/>
                        <a:cs typeface="Times New Roman" panose="02020603050405020304" pitchFamily="18" charset="0"/>
                      </a:endParaRPr>
                    </a:p>
                  </a:txBody>
                  <a:tcPr marL="51663" marR="51663"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marL="68580" algn="ctr">
                        <a:lnSpc>
                          <a:spcPts val="1300"/>
                        </a:lnSpc>
                        <a:spcBef>
                          <a:spcPts val="400"/>
                        </a:spcBef>
                        <a:spcAft>
                          <a:spcPts val="400"/>
                        </a:spcAft>
                      </a:pPr>
                      <a:r>
                        <a:rPr lang="de-CH" sz="1400" kern="1200">
                          <a:solidFill>
                            <a:srgbClr val="000000"/>
                          </a:solidFill>
                          <a:effectLst/>
                          <a:latin typeface="+mn-lt"/>
                          <a:ea typeface="Times New Roman" panose="02020603050405020304" pitchFamily="18" charset="0"/>
                          <a:cs typeface="Arial" panose="020B0604020202020204" pitchFamily="34" charset="0"/>
                        </a:rPr>
                        <a:t>gering</a:t>
                      </a:r>
                      <a:endParaRPr lang="de-CH" sz="1400">
                        <a:effectLst/>
                        <a:latin typeface="+mn-lt"/>
                        <a:ea typeface="Times New Roman" panose="02020603050405020304" pitchFamily="18" charset="0"/>
                        <a:cs typeface="Times New Roman" panose="02020603050405020304" pitchFamily="18" charset="0"/>
                      </a:endParaRPr>
                    </a:p>
                  </a:txBody>
                  <a:tcPr marL="51663" marR="51663" marT="0" marB="0" anchor="ctr">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3723507666"/>
                  </a:ext>
                </a:extLst>
              </a:tr>
              <a:tr h="862435">
                <a:tc>
                  <a:txBody>
                    <a:bodyPr/>
                    <a:lstStyle/>
                    <a:p>
                      <a:pPr marL="68580" algn="ctr">
                        <a:lnSpc>
                          <a:spcPts val="1300"/>
                        </a:lnSpc>
                        <a:spcBef>
                          <a:spcPts val="400"/>
                        </a:spcBef>
                        <a:spcAft>
                          <a:spcPts val="400"/>
                        </a:spcAft>
                      </a:pPr>
                      <a:r>
                        <a:rPr lang="de-CH" sz="1400" b="1" kern="1200" dirty="0">
                          <a:solidFill>
                            <a:srgbClr val="000000"/>
                          </a:solidFill>
                          <a:effectLst/>
                          <a:latin typeface="+mn-lt"/>
                          <a:ea typeface="Times New Roman" panose="02020603050405020304" pitchFamily="18" charset="0"/>
                          <a:cs typeface="Arial" panose="020B0604020202020204" pitchFamily="34" charset="0"/>
                        </a:rPr>
                        <a:t>Typ</a:t>
                      </a:r>
                      <a:br>
                        <a:rPr lang="de-CH" sz="1400" b="1" kern="1200" dirty="0">
                          <a:solidFill>
                            <a:srgbClr val="000000"/>
                          </a:solidFill>
                          <a:effectLst/>
                          <a:latin typeface="+mn-lt"/>
                          <a:ea typeface="Times New Roman" panose="02020603050405020304" pitchFamily="18" charset="0"/>
                          <a:cs typeface="Arial" panose="020B0604020202020204" pitchFamily="34" charset="0"/>
                        </a:rPr>
                      </a:br>
                      <a:r>
                        <a:rPr lang="de-CH" sz="1400" b="1" kern="1200" dirty="0">
                          <a:solidFill>
                            <a:srgbClr val="000000"/>
                          </a:solidFill>
                          <a:effectLst/>
                          <a:latin typeface="+mn-lt"/>
                          <a:ea typeface="Times New Roman" panose="02020603050405020304" pitchFamily="18" charset="0"/>
                          <a:cs typeface="Arial" panose="020B0604020202020204" pitchFamily="34" charset="0"/>
                        </a:rPr>
                        <a:t>Meeting Point</a:t>
                      </a:r>
                      <a:endParaRPr lang="de-CH" sz="1400" dirty="0">
                        <a:effectLst/>
                        <a:latin typeface="+mn-lt"/>
                        <a:ea typeface="Times New Roman" panose="02020603050405020304" pitchFamily="18" charset="0"/>
                        <a:cs typeface="Times New Roman" panose="02020603050405020304" pitchFamily="18" charset="0"/>
                      </a:endParaRPr>
                    </a:p>
                  </a:txBody>
                  <a:tcPr marL="51663" marR="51663" marT="0" marB="0" anchor="ctr">
                    <a:lnL>
                      <a:noFill/>
                    </a:lnL>
                    <a:lnR>
                      <a:noFill/>
                    </a:lnR>
                    <a:lnT>
                      <a:noFill/>
                    </a:lnT>
                    <a:lnB>
                      <a:noFill/>
                    </a:lnB>
                  </a:tcPr>
                </a:tc>
                <a:tc>
                  <a:txBody>
                    <a:bodyPr/>
                    <a:lstStyle/>
                    <a:p>
                      <a:pPr marL="68580" algn="ctr">
                        <a:lnSpc>
                          <a:spcPts val="1300"/>
                        </a:lnSpc>
                        <a:spcBef>
                          <a:spcPts val="400"/>
                        </a:spcBef>
                        <a:spcAft>
                          <a:spcPts val="400"/>
                        </a:spcAft>
                      </a:pPr>
                      <a:r>
                        <a:rPr lang="de-CH" sz="1400" dirty="0">
                          <a:effectLst/>
                          <a:latin typeface="+mn-lt"/>
                          <a:ea typeface="Times New Roman" panose="02020603050405020304" pitchFamily="18" charset="0"/>
                          <a:cs typeface="Times New Roman" panose="02020603050405020304" pitchFamily="18" charset="0"/>
                        </a:rPr>
                        <a:t>Laden/</a:t>
                      </a:r>
                      <a:br>
                        <a:rPr lang="de-CH" sz="1400" dirty="0">
                          <a:effectLst/>
                          <a:latin typeface="+mn-lt"/>
                          <a:ea typeface="Times New Roman" panose="02020603050405020304" pitchFamily="18" charset="0"/>
                          <a:cs typeface="Times New Roman" panose="02020603050405020304" pitchFamily="18" charset="0"/>
                        </a:rPr>
                      </a:br>
                      <a:r>
                        <a:rPr lang="de-CH" sz="1400" dirty="0">
                          <a:effectLst/>
                          <a:latin typeface="+mn-lt"/>
                          <a:ea typeface="Times New Roman" panose="02020603050405020304" pitchFamily="18" charset="0"/>
                          <a:cs typeface="Times New Roman" panose="02020603050405020304" pitchFamily="18" charset="0"/>
                        </a:rPr>
                        <a:t>Gastronomie (meist 80-120 m</a:t>
                      </a:r>
                      <a:r>
                        <a:rPr lang="de-CH" sz="1400" baseline="30000" dirty="0">
                          <a:effectLst/>
                          <a:latin typeface="+mn-lt"/>
                          <a:ea typeface="Times New Roman" panose="02020603050405020304" pitchFamily="18" charset="0"/>
                          <a:cs typeface="Times New Roman" panose="02020603050405020304" pitchFamily="18" charset="0"/>
                        </a:rPr>
                        <a:t>2</a:t>
                      </a:r>
                      <a:r>
                        <a:rPr lang="de-CH" sz="1400" dirty="0">
                          <a:effectLst/>
                          <a:latin typeface="+mn-lt"/>
                          <a:ea typeface="Times New Roman" panose="02020603050405020304" pitchFamily="18" charset="0"/>
                          <a:cs typeface="Times New Roman" panose="02020603050405020304" pitchFamily="18" charset="0"/>
                        </a:rPr>
                        <a:t>)</a:t>
                      </a:r>
                    </a:p>
                  </a:txBody>
                  <a:tcPr marL="51663" marR="51663" marT="0" marB="0" anchor="ctr">
                    <a:lnL>
                      <a:noFill/>
                    </a:lnL>
                    <a:lnR>
                      <a:noFill/>
                    </a:lnR>
                    <a:lnT>
                      <a:noFill/>
                    </a:lnT>
                    <a:lnB>
                      <a:noFill/>
                    </a:lnB>
                  </a:tcPr>
                </a:tc>
                <a:tc>
                  <a:txBody>
                    <a:bodyPr/>
                    <a:lstStyle/>
                    <a:p>
                      <a:pPr marL="68580" algn="ctr">
                        <a:lnSpc>
                          <a:spcPts val="1300"/>
                        </a:lnSpc>
                        <a:spcBef>
                          <a:spcPts val="400"/>
                        </a:spcBef>
                        <a:spcAft>
                          <a:spcPts val="400"/>
                        </a:spcAft>
                      </a:pPr>
                      <a:r>
                        <a:rPr lang="de-CH" sz="1400" kern="1200" dirty="0">
                          <a:solidFill>
                            <a:srgbClr val="000000"/>
                          </a:solidFill>
                          <a:effectLst/>
                          <a:latin typeface="+mn-lt"/>
                          <a:ea typeface="Times New Roman" panose="02020603050405020304" pitchFamily="18" charset="0"/>
                          <a:cs typeface="Arial" panose="020B0604020202020204" pitchFamily="34" charset="0"/>
                        </a:rPr>
                        <a:t>Kl. Eventzone/ Lounge, Meetingräume, Büros </a:t>
                      </a:r>
                      <a:endParaRPr lang="de-CH" sz="1400" dirty="0">
                        <a:effectLst/>
                        <a:latin typeface="+mn-lt"/>
                        <a:ea typeface="Times New Roman" panose="02020603050405020304" pitchFamily="18" charset="0"/>
                        <a:cs typeface="Times New Roman" panose="02020603050405020304" pitchFamily="18" charset="0"/>
                      </a:endParaRPr>
                    </a:p>
                  </a:txBody>
                  <a:tcPr marL="51663" marR="51663" marT="0" marB="0" anchor="ctr">
                    <a:lnL>
                      <a:noFill/>
                    </a:lnL>
                    <a:lnR>
                      <a:noFill/>
                    </a:lnR>
                    <a:lnT>
                      <a:noFill/>
                    </a:lnT>
                    <a:lnB>
                      <a:noFill/>
                    </a:lnB>
                  </a:tcPr>
                </a:tc>
                <a:tc>
                  <a:txBody>
                    <a:bodyPr/>
                    <a:lstStyle/>
                    <a:p>
                      <a:pPr marL="68580" algn="ctr">
                        <a:lnSpc>
                          <a:spcPts val="1300"/>
                        </a:lnSpc>
                        <a:spcBef>
                          <a:spcPts val="400"/>
                        </a:spcBef>
                        <a:spcAft>
                          <a:spcPts val="400"/>
                        </a:spcAft>
                      </a:pPr>
                      <a:r>
                        <a:rPr lang="de-CH" sz="1400" kern="1200">
                          <a:solidFill>
                            <a:srgbClr val="000000"/>
                          </a:solidFill>
                          <a:effectLst/>
                          <a:latin typeface="+mn-lt"/>
                          <a:ea typeface="Times New Roman" panose="02020603050405020304" pitchFamily="18" charset="0"/>
                          <a:cs typeface="Arial" panose="020B0604020202020204" pitchFamily="34" charset="0"/>
                        </a:rPr>
                        <a:t>mittel</a:t>
                      </a:r>
                      <a:br>
                        <a:rPr lang="de-CH" sz="1400" kern="1200">
                          <a:solidFill>
                            <a:srgbClr val="000000"/>
                          </a:solidFill>
                          <a:effectLst/>
                          <a:latin typeface="+mn-lt"/>
                          <a:ea typeface="Times New Roman" panose="02020603050405020304" pitchFamily="18" charset="0"/>
                          <a:cs typeface="Arial" panose="020B0604020202020204" pitchFamily="34" charset="0"/>
                        </a:rPr>
                      </a:br>
                      <a:r>
                        <a:rPr lang="de-CH" sz="1400" kern="1200">
                          <a:solidFill>
                            <a:srgbClr val="000000"/>
                          </a:solidFill>
                          <a:effectLst/>
                          <a:latin typeface="+mn-lt"/>
                          <a:ea typeface="Times New Roman" panose="02020603050405020304" pitchFamily="18" charset="0"/>
                          <a:cs typeface="Arial" panose="020B0604020202020204" pitchFamily="34" charset="0"/>
                        </a:rPr>
                        <a:t>(einfache Aussenwerbung, standardisierte Möblierung)</a:t>
                      </a:r>
                      <a:endParaRPr lang="de-CH" sz="1400">
                        <a:effectLst/>
                        <a:latin typeface="+mn-lt"/>
                        <a:ea typeface="Times New Roman" panose="02020603050405020304" pitchFamily="18" charset="0"/>
                        <a:cs typeface="Times New Roman" panose="02020603050405020304" pitchFamily="18" charset="0"/>
                      </a:endParaRPr>
                    </a:p>
                  </a:txBody>
                  <a:tcPr marL="51663" marR="51663" marT="0" marB="0" anchor="ctr">
                    <a:lnL>
                      <a:noFill/>
                    </a:lnL>
                    <a:lnR>
                      <a:noFill/>
                    </a:lnR>
                    <a:lnT>
                      <a:noFill/>
                    </a:lnT>
                    <a:lnB>
                      <a:noFill/>
                    </a:lnB>
                  </a:tcPr>
                </a:tc>
                <a:tc>
                  <a:txBody>
                    <a:bodyPr/>
                    <a:lstStyle/>
                    <a:p>
                      <a:pPr marL="68580" algn="ctr">
                        <a:lnSpc>
                          <a:spcPts val="1300"/>
                        </a:lnSpc>
                        <a:spcBef>
                          <a:spcPts val="400"/>
                        </a:spcBef>
                        <a:spcAft>
                          <a:spcPts val="400"/>
                        </a:spcAft>
                      </a:pPr>
                      <a:r>
                        <a:rPr lang="de-CH" sz="1400" kern="1200">
                          <a:solidFill>
                            <a:srgbClr val="000000"/>
                          </a:solidFill>
                          <a:effectLst/>
                          <a:latin typeface="+mn-lt"/>
                          <a:ea typeface="Times New Roman" panose="02020603050405020304" pitchFamily="18" charset="0"/>
                          <a:cs typeface="Arial" panose="020B0604020202020204" pitchFamily="34" charset="0"/>
                        </a:rPr>
                        <a:t>mittel</a:t>
                      </a:r>
                      <a:br>
                        <a:rPr lang="de-CH" sz="1400" kern="1200">
                          <a:solidFill>
                            <a:srgbClr val="000000"/>
                          </a:solidFill>
                          <a:effectLst/>
                          <a:latin typeface="+mn-lt"/>
                          <a:ea typeface="Times New Roman" panose="02020603050405020304" pitchFamily="18" charset="0"/>
                          <a:cs typeface="Arial" panose="020B0604020202020204" pitchFamily="34" charset="0"/>
                        </a:rPr>
                      </a:br>
                      <a:r>
                        <a:rPr lang="de-CH" sz="1400" kern="1200">
                          <a:solidFill>
                            <a:srgbClr val="000000"/>
                          </a:solidFill>
                          <a:effectLst/>
                          <a:latin typeface="+mn-lt"/>
                          <a:ea typeface="Times New Roman" panose="02020603050405020304" pitchFamily="18" charset="0"/>
                          <a:cs typeface="Arial" panose="020B0604020202020204" pitchFamily="34" charset="0"/>
                        </a:rPr>
                        <a:t>(kleine Events)</a:t>
                      </a:r>
                      <a:endParaRPr lang="de-CH" sz="1400">
                        <a:effectLst/>
                        <a:latin typeface="+mn-lt"/>
                        <a:ea typeface="Times New Roman" panose="02020603050405020304" pitchFamily="18" charset="0"/>
                        <a:cs typeface="Times New Roman" panose="02020603050405020304" pitchFamily="18" charset="0"/>
                      </a:endParaRPr>
                    </a:p>
                  </a:txBody>
                  <a:tcPr marL="51663" marR="51663" marT="0" marB="0" anchor="ctr">
                    <a:lnL>
                      <a:noFill/>
                    </a:lnL>
                    <a:lnR>
                      <a:noFill/>
                    </a:lnR>
                    <a:lnT>
                      <a:noFill/>
                    </a:lnT>
                    <a:lnB>
                      <a:noFill/>
                    </a:lnB>
                  </a:tcPr>
                </a:tc>
                <a:extLst>
                  <a:ext uri="{0D108BD9-81ED-4DB2-BD59-A6C34878D82A}">
                    <a16:rowId xmlns:a16="http://schemas.microsoft.com/office/drawing/2014/main" val="1971373933"/>
                  </a:ext>
                </a:extLst>
              </a:tr>
              <a:tr h="1111182">
                <a:tc>
                  <a:txBody>
                    <a:bodyPr/>
                    <a:lstStyle/>
                    <a:p>
                      <a:pPr marL="68580" algn="ctr">
                        <a:lnSpc>
                          <a:spcPts val="1300"/>
                        </a:lnSpc>
                        <a:spcBef>
                          <a:spcPts val="400"/>
                        </a:spcBef>
                        <a:spcAft>
                          <a:spcPts val="400"/>
                        </a:spcAft>
                      </a:pPr>
                      <a:r>
                        <a:rPr lang="de-CH" sz="1400" b="1" kern="1200" dirty="0">
                          <a:solidFill>
                            <a:srgbClr val="000000"/>
                          </a:solidFill>
                          <a:effectLst/>
                          <a:latin typeface="+mn-lt"/>
                          <a:ea typeface="Times New Roman" panose="02020603050405020304" pitchFamily="18" charset="0"/>
                          <a:cs typeface="Arial" panose="020B0604020202020204" pitchFamily="34" charset="0"/>
                        </a:rPr>
                        <a:t>Typ</a:t>
                      </a:r>
                      <a:br>
                        <a:rPr lang="de-CH" sz="1400" b="1" kern="1200" dirty="0">
                          <a:solidFill>
                            <a:srgbClr val="000000"/>
                          </a:solidFill>
                          <a:effectLst/>
                          <a:latin typeface="+mn-lt"/>
                          <a:ea typeface="Times New Roman" panose="02020603050405020304" pitchFamily="18" charset="0"/>
                          <a:cs typeface="Arial" panose="020B0604020202020204" pitchFamily="34" charset="0"/>
                        </a:rPr>
                      </a:br>
                      <a:r>
                        <a:rPr lang="de-CH" sz="1400" b="1" kern="1200" dirty="0">
                          <a:solidFill>
                            <a:srgbClr val="000000"/>
                          </a:solidFill>
                          <a:effectLst/>
                          <a:latin typeface="+mn-lt"/>
                          <a:ea typeface="Times New Roman" panose="02020603050405020304" pitchFamily="18" charset="0"/>
                          <a:cs typeface="Arial" panose="020B0604020202020204" pitchFamily="34" charset="0"/>
                        </a:rPr>
                        <a:t>Showroom </a:t>
                      </a:r>
                      <a:endParaRPr lang="de-CH" sz="1400" dirty="0">
                        <a:effectLst/>
                        <a:latin typeface="+mn-lt"/>
                        <a:ea typeface="Times New Roman" panose="02020603050405020304" pitchFamily="18" charset="0"/>
                        <a:cs typeface="Times New Roman" panose="02020603050405020304" pitchFamily="18" charset="0"/>
                      </a:endParaRPr>
                    </a:p>
                  </a:txBody>
                  <a:tcPr marL="51663" marR="51663" marT="0" marB="0" anchor="ctr">
                    <a:lnL>
                      <a:noFill/>
                    </a:lnL>
                    <a:lnR>
                      <a:noFill/>
                    </a:lnR>
                    <a:lnT>
                      <a:noFill/>
                    </a:lnT>
                    <a:lnB w="19050" cap="flat" cmpd="sng" algn="ctr">
                      <a:solidFill>
                        <a:srgbClr val="008000"/>
                      </a:solidFill>
                      <a:prstDash val="solid"/>
                      <a:round/>
                      <a:headEnd type="none" w="med" len="med"/>
                      <a:tailEnd type="none" w="med" len="med"/>
                    </a:lnB>
                  </a:tcPr>
                </a:tc>
                <a:tc>
                  <a:txBody>
                    <a:bodyPr/>
                    <a:lstStyle/>
                    <a:p>
                      <a:pPr marL="68580" algn="ctr">
                        <a:lnSpc>
                          <a:spcPts val="1300"/>
                        </a:lnSpc>
                        <a:spcBef>
                          <a:spcPts val="400"/>
                        </a:spcBef>
                        <a:spcAft>
                          <a:spcPts val="400"/>
                        </a:spcAft>
                      </a:pPr>
                      <a:r>
                        <a:rPr lang="de-CH" sz="1400" dirty="0">
                          <a:effectLst/>
                          <a:latin typeface="+mn-lt"/>
                          <a:ea typeface="Times New Roman" panose="02020603050405020304" pitchFamily="18" charset="0"/>
                          <a:cs typeface="Times New Roman" panose="02020603050405020304" pitchFamily="18" charset="0"/>
                        </a:rPr>
                        <a:t>Laden/</a:t>
                      </a:r>
                      <a:br>
                        <a:rPr lang="de-CH" sz="1400" dirty="0">
                          <a:effectLst/>
                          <a:latin typeface="+mn-lt"/>
                          <a:ea typeface="Times New Roman" panose="02020603050405020304" pitchFamily="18" charset="0"/>
                          <a:cs typeface="Times New Roman" panose="02020603050405020304" pitchFamily="18" charset="0"/>
                        </a:rPr>
                      </a:br>
                      <a:r>
                        <a:rPr lang="de-CH" sz="1400" dirty="0">
                          <a:effectLst/>
                          <a:latin typeface="+mn-lt"/>
                          <a:ea typeface="Times New Roman" panose="02020603050405020304" pitchFamily="18" charset="0"/>
                          <a:cs typeface="Times New Roman" panose="02020603050405020304" pitchFamily="18" charset="0"/>
                        </a:rPr>
                        <a:t>Gastronomie (meist 120-180 m</a:t>
                      </a:r>
                      <a:r>
                        <a:rPr lang="de-CH" sz="1400" baseline="30000" dirty="0">
                          <a:effectLst/>
                          <a:latin typeface="+mn-lt"/>
                          <a:ea typeface="Times New Roman" panose="02020603050405020304" pitchFamily="18" charset="0"/>
                          <a:cs typeface="Times New Roman" panose="02020603050405020304" pitchFamily="18" charset="0"/>
                        </a:rPr>
                        <a:t>2</a:t>
                      </a:r>
                      <a:r>
                        <a:rPr lang="de-CH" sz="1400" dirty="0">
                          <a:effectLst/>
                          <a:latin typeface="+mn-lt"/>
                          <a:ea typeface="Times New Roman" panose="02020603050405020304" pitchFamily="18" charset="0"/>
                          <a:cs typeface="Times New Roman" panose="02020603050405020304" pitchFamily="18" charset="0"/>
                        </a:rPr>
                        <a:t>, teilw. zweigeschossig)</a:t>
                      </a:r>
                    </a:p>
                  </a:txBody>
                  <a:tcPr marL="51663" marR="51663" marT="0" marB="0" anchor="ctr">
                    <a:lnL>
                      <a:noFill/>
                    </a:lnL>
                    <a:lnR>
                      <a:noFill/>
                    </a:lnR>
                    <a:lnT>
                      <a:noFill/>
                    </a:lnT>
                    <a:lnB w="19050" cap="flat" cmpd="sng" algn="ctr">
                      <a:solidFill>
                        <a:srgbClr val="008000"/>
                      </a:solidFill>
                      <a:prstDash val="solid"/>
                      <a:round/>
                      <a:headEnd type="none" w="med" len="med"/>
                      <a:tailEnd type="none" w="med" len="med"/>
                    </a:lnB>
                  </a:tcPr>
                </a:tc>
                <a:tc>
                  <a:txBody>
                    <a:bodyPr/>
                    <a:lstStyle/>
                    <a:p>
                      <a:pPr marL="68580" algn="ctr">
                        <a:lnSpc>
                          <a:spcPts val="1300"/>
                        </a:lnSpc>
                        <a:spcBef>
                          <a:spcPts val="400"/>
                        </a:spcBef>
                        <a:spcAft>
                          <a:spcPts val="400"/>
                        </a:spcAft>
                      </a:pPr>
                      <a:r>
                        <a:rPr lang="en-GB" sz="1400" kern="1200" dirty="0">
                          <a:solidFill>
                            <a:srgbClr val="000000"/>
                          </a:solidFill>
                          <a:effectLst/>
                          <a:latin typeface="+mn-lt"/>
                          <a:ea typeface="Times New Roman" panose="02020603050405020304" pitchFamily="18" charset="0"/>
                          <a:cs typeface="Arial" panose="020B0604020202020204" pitchFamily="34" charset="0"/>
                        </a:rPr>
                        <a:t>Gr. </a:t>
                      </a:r>
                      <a:r>
                        <a:rPr lang="en-GB" sz="1400" kern="1200" dirty="0" err="1">
                          <a:solidFill>
                            <a:srgbClr val="000000"/>
                          </a:solidFill>
                          <a:effectLst/>
                          <a:latin typeface="+mn-lt"/>
                          <a:ea typeface="Times New Roman" panose="02020603050405020304" pitchFamily="18" charset="0"/>
                          <a:cs typeface="Arial" panose="020B0604020202020204" pitchFamily="34" charset="0"/>
                        </a:rPr>
                        <a:t>Eventzone</a:t>
                      </a:r>
                      <a:r>
                        <a:rPr lang="en-GB" sz="1400" kern="1200" dirty="0">
                          <a:solidFill>
                            <a:srgbClr val="000000"/>
                          </a:solidFill>
                          <a:effectLst/>
                          <a:latin typeface="+mn-lt"/>
                          <a:ea typeface="Times New Roman" panose="02020603050405020304" pitchFamily="18" charset="0"/>
                          <a:cs typeface="Arial" panose="020B0604020202020204" pitchFamily="34" charset="0"/>
                        </a:rPr>
                        <a:t>/ Lounge, Coffee bar </a:t>
                      </a:r>
                      <a:r>
                        <a:rPr lang="en-GB" sz="1400" kern="1200" dirty="0" err="1">
                          <a:solidFill>
                            <a:srgbClr val="000000"/>
                          </a:solidFill>
                          <a:effectLst/>
                          <a:latin typeface="+mn-lt"/>
                          <a:ea typeface="Times New Roman" panose="02020603050405020304" pitchFamily="18" charset="0"/>
                          <a:cs typeface="Arial" panose="020B0604020202020204" pitchFamily="34" charset="0"/>
                        </a:rPr>
                        <a:t>u.ä</a:t>
                      </a:r>
                      <a:r>
                        <a:rPr lang="en-GB" sz="1400" kern="1200" dirty="0">
                          <a:solidFill>
                            <a:srgbClr val="000000"/>
                          </a:solidFill>
                          <a:effectLst/>
                          <a:latin typeface="+mn-lt"/>
                          <a:ea typeface="Times New Roman" panose="02020603050405020304" pitchFamily="18" charset="0"/>
                          <a:cs typeface="Arial" panose="020B0604020202020204" pitchFamily="34" charset="0"/>
                        </a:rPr>
                        <a:t>, </a:t>
                      </a:r>
                      <a:r>
                        <a:rPr lang="en-GB" sz="1400" kern="1200" dirty="0" err="1">
                          <a:solidFill>
                            <a:srgbClr val="000000"/>
                          </a:solidFill>
                          <a:effectLst/>
                          <a:latin typeface="+mn-lt"/>
                          <a:ea typeface="Times New Roman" panose="02020603050405020304" pitchFamily="18" charset="0"/>
                          <a:cs typeface="Arial" panose="020B0604020202020204" pitchFamily="34" charset="0"/>
                        </a:rPr>
                        <a:t>Meetingräume</a:t>
                      </a:r>
                      <a:r>
                        <a:rPr lang="en-GB" sz="1400" kern="1200" dirty="0">
                          <a:solidFill>
                            <a:srgbClr val="000000"/>
                          </a:solidFill>
                          <a:effectLst/>
                          <a:latin typeface="+mn-lt"/>
                          <a:ea typeface="Times New Roman" panose="02020603050405020304" pitchFamily="18" charset="0"/>
                          <a:cs typeface="Arial" panose="020B0604020202020204" pitchFamily="34" charset="0"/>
                        </a:rPr>
                        <a:t>, </a:t>
                      </a:r>
                      <a:r>
                        <a:rPr lang="en-GB" sz="1400" kern="1200" dirty="0" err="1">
                          <a:solidFill>
                            <a:srgbClr val="000000"/>
                          </a:solidFill>
                          <a:effectLst/>
                          <a:latin typeface="+mn-lt"/>
                          <a:ea typeface="Times New Roman" panose="02020603050405020304" pitchFamily="18" charset="0"/>
                          <a:cs typeface="Arial" panose="020B0604020202020204" pitchFamily="34" charset="0"/>
                        </a:rPr>
                        <a:t>Büros</a:t>
                      </a:r>
                      <a:endParaRPr lang="de-CH" sz="1400" dirty="0">
                        <a:effectLst/>
                        <a:latin typeface="+mn-lt"/>
                        <a:ea typeface="Times New Roman" panose="02020603050405020304" pitchFamily="18" charset="0"/>
                        <a:cs typeface="Times New Roman" panose="02020603050405020304" pitchFamily="18" charset="0"/>
                      </a:endParaRPr>
                    </a:p>
                  </a:txBody>
                  <a:tcPr marL="51663" marR="51663" marT="0" marB="0" anchor="ctr">
                    <a:lnL>
                      <a:noFill/>
                    </a:lnL>
                    <a:lnR>
                      <a:noFill/>
                    </a:lnR>
                    <a:lnT>
                      <a:noFill/>
                    </a:lnT>
                    <a:lnB w="19050" cap="flat" cmpd="sng" algn="ctr">
                      <a:solidFill>
                        <a:srgbClr val="008000"/>
                      </a:solidFill>
                      <a:prstDash val="solid"/>
                      <a:round/>
                      <a:headEnd type="none" w="med" len="med"/>
                      <a:tailEnd type="none" w="med" len="med"/>
                    </a:lnB>
                  </a:tcPr>
                </a:tc>
                <a:tc>
                  <a:txBody>
                    <a:bodyPr/>
                    <a:lstStyle/>
                    <a:p>
                      <a:pPr marL="68580" algn="ctr">
                        <a:lnSpc>
                          <a:spcPts val="1300"/>
                        </a:lnSpc>
                        <a:spcBef>
                          <a:spcPts val="400"/>
                        </a:spcBef>
                        <a:spcAft>
                          <a:spcPts val="400"/>
                        </a:spcAft>
                      </a:pPr>
                      <a:r>
                        <a:rPr lang="de-CH" sz="1400" kern="1200" dirty="0">
                          <a:solidFill>
                            <a:srgbClr val="000000"/>
                          </a:solidFill>
                          <a:effectLst/>
                          <a:latin typeface="+mn-lt"/>
                          <a:ea typeface="Times New Roman" panose="02020603050405020304" pitchFamily="18" charset="0"/>
                          <a:cs typeface="Arial" panose="020B0604020202020204" pitchFamily="34" charset="0"/>
                        </a:rPr>
                        <a:t>hoch</a:t>
                      </a:r>
                      <a:br>
                        <a:rPr lang="de-CH" sz="1400" kern="1200" dirty="0">
                          <a:solidFill>
                            <a:srgbClr val="000000"/>
                          </a:solidFill>
                          <a:effectLst/>
                          <a:latin typeface="+mn-lt"/>
                          <a:ea typeface="Times New Roman" panose="02020603050405020304" pitchFamily="18" charset="0"/>
                          <a:cs typeface="Arial" panose="020B0604020202020204" pitchFamily="34" charset="0"/>
                        </a:rPr>
                      </a:br>
                      <a:r>
                        <a:rPr lang="de-CH" sz="1400" kern="1200" dirty="0">
                          <a:solidFill>
                            <a:srgbClr val="000000"/>
                          </a:solidFill>
                          <a:effectLst/>
                          <a:latin typeface="+mn-lt"/>
                          <a:ea typeface="Times New Roman" panose="02020603050405020304" pitchFamily="18" charset="0"/>
                          <a:cs typeface="Arial" panose="020B0604020202020204" pitchFamily="34" charset="0"/>
                        </a:rPr>
                        <a:t>(Fassaden- u. Grundrissumgestaltung, technisch aufwendige Präsentation etc.)</a:t>
                      </a:r>
                      <a:endParaRPr lang="de-CH" sz="1400" dirty="0">
                        <a:effectLst/>
                        <a:latin typeface="+mn-lt"/>
                        <a:ea typeface="Times New Roman" panose="02020603050405020304" pitchFamily="18" charset="0"/>
                        <a:cs typeface="Times New Roman" panose="02020603050405020304" pitchFamily="18" charset="0"/>
                      </a:endParaRPr>
                    </a:p>
                  </a:txBody>
                  <a:tcPr marL="51663" marR="51663" marT="0" marB="0" anchor="ctr">
                    <a:lnL>
                      <a:noFill/>
                    </a:lnL>
                    <a:lnR>
                      <a:noFill/>
                    </a:lnR>
                    <a:lnT>
                      <a:noFill/>
                    </a:lnT>
                    <a:lnB w="19050" cap="flat" cmpd="sng" algn="ctr">
                      <a:solidFill>
                        <a:srgbClr val="008000"/>
                      </a:solidFill>
                      <a:prstDash val="solid"/>
                      <a:round/>
                      <a:headEnd type="none" w="med" len="med"/>
                      <a:tailEnd type="none" w="med" len="med"/>
                    </a:lnB>
                  </a:tcPr>
                </a:tc>
                <a:tc>
                  <a:txBody>
                    <a:bodyPr/>
                    <a:lstStyle/>
                    <a:p>
                      <a:pPr marL="68580" algn="ctr">
                        <a:lnSpc>
                          <a:spcPts val="1300"/>
                        </a:lnSpc>
                        <a:spcBef>
                          <a:spcPts val="400"/>
                        </a:spcBef>
                        <a:spcAft>
                          <a:spcPts val="400"/>
                        </a:spcAft>
                      </a:pPr>
                      <a:r>
                        <a:rPr lang="de-CH" sz="1400" kern="1200" dirty="0">
                          <a:solidFill>
                            <a:srgbClr val="000000"/>
                          </a:solidFill>
                          <a:effectLst/>
                          <a:latin typeface="+mn-lt"/>
                          <a:ea typeface="Times New Roman" panose="02020603050405020304" pitchFamily="18" charset="0"/>
                          <a:cs typeface="Arial" panose="020B0604020202020204" pitchFamily="34" charset="0"/>
                        </a:rPr>
                        <a:t>hoch</a:t>
                      </a:r>
                      <a:br>
                        <a:rPr lang="de-CH" sz="1400" kern="1200" dirty="0">
                          <a:solidFill>
                            <a:srgbClr val="000000"/>
                          </a:solidFill>
                          <a:effectLst/>
                          <a:latin typeface="+mn-lt"/>
                          <a:ea typeface="Times New Roman" panose="02020603050405020304" pitchFamily="18" charset="0"/>
                          <a:cs typeface="Arial" panose="020B0604020202020204" pitchFamily="34" charset="0"/>
                        </a:rPr>
                      </a:br>
                      <a:r>
                        <a:rPr lang="de-CH" sz="1400" kern="1200" dirty="0">
                          <a:solidFill>
                            <a:srgbClr val="000000"/>
                          </a:solidFill>
                          <a:effectLst/>
                          <a:latin typeface="+mn-lt"/>
                          <a:ea typeface="Times New Roman" panose="02020603050405020304" pitchFamily="18" charset="0"/>
                          <a:cs typeface="Arial" panose="020B0604020202020204" pitchFamily="34" charset="0"/>
                        </a:rPr>
                        <a:t>(laufendes Catering, Panels, grosse Events)</a:t>
                      </a:r>
                      <a:endParaRPr lang="de-CH" sz="1400" dirty="0">
                        <a:effectLst/>
                        <a:latin typeface="+mn-lt"/>
                        <a:ea typeface="Times New Roman" panose="02020603050405020304" pitchFamily="18" charset="0"/>
                        <a:cs typeface="Times New Roman" panose="02020603050405020304" pitchFamily="18" charset="0"/>
                      </a:endParaRPr>
                    </a:p>
                  </a:txBody>
                  <a:tcPr marL="51663" marR="51663" marT="0" marB="0" anchor="ctr">
                    <a:lnL>
                      <a:noFill/>
                    </a:lnL>
                    <a:lnR>
                      <a:noFill/>
                    </a:lnR>
                    <a:lnT>
                      <a:noFill/>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844673450"/>
                  </a:ext>
                </a:extLst>
              </a:tr>
            </a:tbl>
          </a:graphicData>
        </a:graphic>
      </p:graphicFrame>
      <p:sp>
        <p:nvSpPr>
          <p:cNvPr id="13" name="Textfeld 12">
            <a:extLst>
              <a:ext uri="{FF2B5EF4-FFF2-40B4-BE49-F238E27FC236}">
                <a16:creationId xmlns:a16="http://schemas.microsoft.com/office/drawing/2014/main" id="{65E13CF8-EAF0-66D7-5141-78539736DFB8}"/>
              </a:ext>
            </a:extLst>
          </p:cNvPr>
          <p:cNvSpPr txBox="1"/>
          <p:nvPr/>
        </p:nvSpPr>
        <p:spPr>
          <a:xfrm>
            <a:off x="414938" y="4298715"/>
            <a:ext cx="6208699" cy="469359"/>
          </a:xfrm>
          <a:prstGeom prst="rect">
            <a:avLst/>
          </a:prstGeom>
          <a:noFill/>
        </p:spPr>
        <p:txBody>
          <a:bodyPr wrap="square" rtlCol="0">
            <a:spAutoFit/>
          </a:bodyPr>
          <a:lstStyle/>
          <a:p>
            <a:r>
              <a:rPr lang="de-CH" sz="1100" dirty="0">
                <a:solidFill>
                  <a:srgbClr val="000000"/>
                </a:solidFill>
                <a:effectLst/>
                <a:ea typeface="Times New Roman" panose="02020603050405020304" pitchFamily="18" charset="0"/>
                <a:cs typeface="Times New Roman" panose="02020603050405020304" pitchFamily="18" charset="0"/>
              </a:rPr>
              <a:t>Quelle: Eigene Darstellung IMP-HSG</a:t>
            </a:r>
            <a:endParaRPr lang="de-CH" sz="1100" dirty="0">
              <a:effectLst/>
              <a:ea typeface="Times New Roman" panose="02020603050405020304" pitchFamily="18" charset="0"/>
              <a:cs typeface="Times New Roman" panose="02020603050405020304" pitchFamily="18" charset="0"/>
            </a:endParaRPr>
          </a:p>
          <a:p>
            <a:endParaRPr lang="de-CH" dirty="0"/>
          </a:p>
        </p:txBody>
      </p:sp>
    </p:spTree>
    <p:extLst>
      <p:ext uri="{BB962C8B-B14F-4D97-AF65-F5344CB8AC3E}">
        <p14:creationId xmlns:p14="http://schemas.microsoft.com/office/powerpoint/2010/main" val="3424757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4FE11F-935D-8F0C-3F3C-877EA1FB9FFE}"/>
              </a:ext>
            </a:extLst>
          </p:cNvPr>
          <p:cNvSpPr>
            <a:spLocks noGrp="1"/>
          </p:cNvSpPr>
          <p:nvPr>
            <p:ph type="title"/>
          </p:nvPr>
        </p:nvSpPr>
        <p:spPr/>
        <p:txBody>
          <a:bodyPr/>
          <a:lstStyle/>
          <a:p>
            <a:r>
              <a:rPr lang="de-CH" dirty="0"/>
              <a:t>Beispiele für Umnutzungen Jahrestreffen 2023</a:t>
            </a:r>
          </a:p>
        </p:txBody>
      </p:sp>
      <p:sp>
        <p:nvSpPr>
          <p:cNvPr id="4" name="Foliennummernplatzhalter 3">
            <a:extLst>
              <a:ext uri="{FF2B5EF4-FFF2-40B4-BE49-F238E27FC236}">
                <a16:creationId xmlns:a16="http://schemas.microsoft.com/office/drawing/2014/main" id="{3EEEBA5A-2217-4601-C2EA-1E35D327A2C1}"/>
              </a:ext>
            </a:extLst>
          </p:cNvPr>
          <p:cNvSpPr>
            <a:spLocks noGrp="1"/>
          </p:cNvSpPr>
          <p:nvPr>
            <p:ph type="sldNum" sz="quarter" idx="12"/>
          </p:nvPr>
        </p:nvSpPr>
        <p:spPr/>
        <p:txBody>
          <a:bodyPr/>
          <a:lstStyle/>
          <a:p>
            <a:fld id="{7559FC98-AF75-4A00-A03C-DF9FEBF6BCB9}" type="slidenum">
              <a:rPr lang="de-CH" smtClean="0"/>
              <a:pPr/>
              <a:t>14</a:t>
            </a:fld>
            <a:endParaRPr lang="de-CH"/>
          </a:p>
        </p:txBody>
      </p:sp>
      <p:pic>
        <p:nvPicPr>
          <p:cNvPr id="7" name="Bildplatzhalter 6">
            <a:extLst>
              <a:ext uri="{FF2B5EF4-FFF2-40B4-BE49-F238E27FC236}">
                <a16:creationId xmlns:a16="http://schemas.microsoft.com/office/drawing/2014/main" id="{5461365B-3E48-8F8F-17DC-F28CD95CA101}"/>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a:xfrm>
            <a:off x="358775" y="969968"/>
            <a:ext cx="3852000" cy="2928915"/>
          </a:xfrm>
          <a:prstGeom prst="rect">
            <a:avLst/>
          </a:prstGeom>
        </p:spPr>
      </p:pic>
      <p:pic>
        <p:nvPicPr>
          <p:cNvPr id="8" name="Bildplatzhalter 7">
            <a:extLst>
              <a:ext uri="{FF2B5EF4-FFF2-40B4-BE49-F238E27FC236}">
                <a16:creationId xmlns:a16="http://schemas.microsoft.com/office/drawing/2014/main" id="{7D6D81C9-D319-D86A-CD21-EBAFCBE1D40E}"/>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bwMode="auto">
          <a:xfrm>
            <a:off x="4210775" y="969968"/>
            <a:ext cx="3852000" cy="2928914"/>
          </a:xfrm>
          <a:prstGeom prst="rect">
            <a:avLst/>
          </a:prstGeom>
          <a:noFill/>
          <a:ln>
            <a:noFill/>
          </a:ln>
          <a:extLst>
            <a:ext uri="{53640926-AAD7-44D8-BBD7-CCE9431645EC}">
              <a14:shadowObscured xmlns:a14="http://schemas.microsoft.com/office/drawing/2010/main"/>
            </a:ext>
          </a:extLst>
        </p:spPr>
      </p:pic>
      <p:sp>
        <p:nvSpPr>
          <p:cNvPr id="9" name="Textfeld 8">
            <a:extLst>
              <a:ext uri="{FF2B5EF4-FFF2-40B4-BE49-F238E27FC236}">
                <a16:creationId xmlns:a16="http://schemas.microsoft.com/office/drawing/2014/main" id="{F56187A0-4055-751F-EFAB-EECDCFD2A4F0}"/>
              </a:ext>
            </a:extLst>
          </p:cNvPr>
          <p:cNvSpPr txBox="1"/>
          <p:nvPr/>
        </p:nvSpPr>
        <p:spPr>
          <a:xfrm>
            <a:off x="251198" y="4173532"/>
            <a:ext cx="8785225" cy="338554"/>
          </a:xfrm>
          <a:prstGeom prst="rect">
            <a:avLst/>
          </a:prstGeom>
          <a:noFill/>
        </p:spPr>
        <p:txBody>
          <a:bodyPr wrap="square" rtlCol="0">
            <a:spAutoFit/>
          </a:bodyPr>
          <a:lstStyle/>
          <a:p>
            <a:pPr>
              <a:spcBef>
                <a:spcPts val="400"/>
              </a:spcBef>
              <a:spcAft>
                <a:spcPts val="400"/>
              </a:spcAft>
            </a:pPr>
            <a:r>
              <a:rPr lang="de-CH" sz="1600" dirty="0">
                <a:solidFill>
                  <a:srgbClr val="000000"/>
                </a:solidFill>
                <a:effectLst/>
                <a:ea typeface="Times New Roman" panose="02020603050405020304" pitchFamily="18" charset="0"/>
                <a:cs typeface="Times New Roman" panose="02020603050405020304" pitchFamily="18" charset="0"/>
              </a:rPr>
              <a:t>Typ Meeting Point: einfache Umgestaltung (li.), Typ Showroom: aufwändige Fassadenumgestaltung (</a:t>
            </a:r>
            <a:r>
              <a:rPr lang="de-CH" sz="1600" dirty="0" err="1">
                <a:solidFill>
                  <a:srgbClr val="000000"/>
                </a:solidFill>
                <a:effectLst/>
                <a:ea typeface="Times New Roman" panose="02020603050405020304" pitchFamily="18" charset="0"/>
                <a:cs typeface="Times New Roman" panose="02020603050405020304" pitchFamily="18" charset="0"/>
              </a:rPr>
              <a:t>re</a:t>
            </a:r>
            <a:r>
              <a:rPr lang="de-CH" sz="1600" dirty="0">
                <a:solidFill>
                  <a:srgbClr val="000000"/>
                </a:solidFill>
                <a:effectLst/>
                <a:ea typeface="Times New Roman" panose="02020603050405020304" pitchFamily="18" charset="0"/>
                <a:cs typeface="Times New Roman" panose="02020603050405020304" pitchFamily="18" charset="0"/>
              </a:rPr>
              <a:t>.)</a:t>
            </a:r>
            <a:endParaRPr lang="de-CH" sz="1600" dirty="0">
              <a:effectLst/>
              <a:ea typeface="Times New Roman" panose="02020603050405020304" pitchFamily="18" charset="0"/>
              <a:cs typeface="Times New Roman" panose="02020603050405020304" pitchFamily="18" charset="0"/>
            </a:endParaRPr>
          </a:p>
        </p:txBody>
      </p:sp>
      <p:sp>
        <p:nvSpPr>
          <p:cNvPr id="13" name="Textfeld 12">
            <a:extLst>
              <a:ext uri="{FF2B5EF4-FFF2-40B4-BE49-F238E27FC236}">
                <a16:creationId xmlns:a16="http://schemas.microsoft.com/office/drawing/2014/main" id="{A5CDE3BB-C418-FED6-12B7-136F6C0C708F}"/>
              </a:ext>
            </a:extLst>
          </p:cNvPr>
          <p:cNvSpPr txBox="1"/>
          <p:nvPr/>
        </p:nvSpPr>
        <p:spPr>
          <a:xfrm>
            <a:off x="358775" y="3898882"/>
            <a:ext cx="6043493" cy="246221"/>
          </a:xfrm>
          <a:prstGeom prst="rect">
            <a:avLst/>
          </a:prstGeom>
          <a:noFill/>
        </p:spPr>
        <p:txBody>
          <a:bodyPr wrap="square">
            <a:spAutoFit/>
          </a:bodyPr>
          <a:lstStyle/>
          <a:p>
            <a:r>
              <a:rPr lang="de-DE" sz="1000" dirty="0">
                <a:effectLst/>
                <a:latin typeface="+mj-lt"/>
                <a:ea typeface="Times New Roman" panose="02020603050405020304" pitchFamily="18" charset="0"/>
                <a:cs typeface="Times New Roman" panose="02020603050405020304" pitchFamily="18" charset="0"/>
              </a:rPr>
              <a:t>Quelle: </a:t>
            </a:r>
            <a:r>
              <a:rPr lang="de-DE" sz="1000" dirty="0" err="1">
                <a:effectLst/>
                <a:latin typeface="+mj-lt"/>
                <a:ea typeface="Times New Roman" panose="02020603050405020304" pitchFamily="18" charset="0"/>
                <a:cs typeface="Times New Roman" panose="02020603050405020304" pitchFamily="18" charset="0"/>
              </a:rPr>
              <a:t>DavosWorks</a:t>
            </a:r>
            <a:r>
              <a:rPr lang="de-DE" sz="1000" dirty="0">
                <a:effectLst/>
                <a:latin typeface="+mj-lt"/>
                <a:ea typeface="Times New Roman" panose="02020603050405020304" pitchFamily="18" charset="0"/>
                <a:cs typeface="Times New Roman" panose="02020603050405020304" pitchFamily="18" charset="0"/>
              </a:rPr>
              <a:t> Brand Services 2023 (urheberrechtlich geschützt, links), D. Zwicker-Schwarm (rechts)</a:t>
            </a:r>
            <a:endParaRPr lang="de-CH" dirty="0">
              <a:latin typeface="+mj-lt"/>
            </a:endParaRPr>
          </a:p>
        </p:txBody>
      </p:sp>
    </p:spTree>
    <p:extLst>
      <p:ext uri="{BB962C8B-B14F-4D97-AF65-F5344CB8AC3E}">
        <p14:creationId xmlns:p14="http://schemas.microsoft.com/office/powerpoint/2010/main" val="3536206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2F6CC-A6F0-930B-4898-6711BA04FB7B}"/>
              </a:ext>
            </a:extLst>
          </p:cNvPr>
          <p:cNvSpPr>
            <a:spLocks noGrp="1"/>
          </p:cNvSpPr>
          <p:nvPr>
            <p:ph type="title"/>
          </p:nvPr>
        </p:nvSpPr>
        <p:spPr/>
        <p:txBody>
          <a:bodyPr/>
          <a:lstStyle/>
          <a:p>
            <a:r>
              <a:rPr lang="de-CH" dirty="0"/>
              <a:t>Kennzahlen Umnutzungen Jahrestreffen 2023</a:t>
            </a:r>
          </a:p>
        </p:txBody>
      </p:sp>
      <p:sp>
        <p:nvSpPr>
          <p:cNvPr id="3" name="Foliennummernplatzhalter 2">
            <a:extLst>
              <a:ext uri="{FF2B5EF4-FFF2-40B4-BE49-F238E27FC236}">
                <a16:creationId xmlns:a16="http://schemas.microsoft.com/office/drawing/2014/main" id="{902EABE0-1010-05EC-44B5-7C9F880491C0}"/>
              </a:ext>
            </a:extLst>
          </p:cNvPr>
          <p:cNvSpPr>
            <a:spLocks noGrp="1"/>
          </p:cNvSpPr>
          <p:nvPr>
            <p:ph type="sldNum" sz="quarter" idx="12"/>
          </p:nvPr>
        </p:nvSpPr>
        <p:spPr/>
        <p:txBody>
          <a:bodyPr/>
          <a:lstStyle/>
          <a:p>
            <a:fld id="{7559FC98-AF75-4A00-A03C-DF9FEBF6BCB9}" type="slidenum">
              <a:rPr lang="de-CH" smtClean="0"/>
              <a:t>15</a:t>
            </a:fld>
            <a:endParaRPr lang="de-CH"/>
          </a:p>
        </p:txBody>
      </p:sp>
      <p:graphicFrame>
        <p:nvGraphicFramePr>
          <p:cNvPr id="10" name="Tabelle 9">
            <a:extLst>
              <a:ext uri="{FF2B5EF4-FFF2-40B4-BE49-F238E27FC236}">
                <a16:creationId xmlns:a16="http://schemas.microsoft.com/office/drawing/2014/main" id="{8EB2F101-B07E-1EE6-18D7-AD1E01C9C242}"/>
              </a:ext>
            </a:extLst>
          </p:cNvPr>
          <p:cNvGraphicFramePr>
            <a:graphicFrameLocks noGrp="1"/>
          </p:cNvGraphicFramePr>
          <p:nvPr>
            <p:extLst>
              <p:ext uri="{D42A27DB-BD31-4B8C-83A1-F6EECF244321}">
                <p14:modId xmlns:p14="http://schemas.microsoft.com/office/powerpoint/2010/main" val="773325256"/>
              </p:ext>
            </p:extLst>
          </p:nvPr>
        </p:nvGraphicFramePr>
        <p:xfrm>
          <a:off x="358775" y="1238715"/>
          <a:ext cx="8099999" cy="3060000"/>
        </p:xfrm>
        <a:graphic>
          <a:graphicData uri="http://schemas.openxmlformats.org/drawingml/2006/table">
            <a:tbl>
              <a:tblPr firstRow="1" bandRow="1"/>
              <a:tblGrid>
                <a:gridCol w="2368287">
                  <a:extLst>
                    <a:ext uri="{9D8B030D-6E8A-4147-A177-3AD203B41FA5}">
                      <a16:colId xmlns:a16="http://schemas.microsoft.com/office/drawing/2014/main" val="1114411400"/>
                    </a:ext>
                  </a:extLst>
                </a:gridCol>
                <a:gridCol w="1432928">
                  <a:extLst>
                    <a:ext uri="{9D8B030D-6E8A-4147-A177-3AD203B41FA5}">
                      <a16:colId xmlns:a16="http://schemas.microsoft.com/office/drawing/2014/main" val="1700592460"/>
                    </a:ext>
                  </a:extLst>
                </a:gridCol>
                <a:gridCol w="1432928">
                  <a:extLst>
                    <a:ext uri="{9D8B030D-6E8A-4147-A177-3AD203B41FA5}">
                      <a16:colId xmlns:a16="http://schemas.microsoft.com/office/drawing/2014/main" val="1154173824"/>
                    </a:ext>
                  </a:extLst>
                </a:gridCol>
                <a:gridCol w="1432928">
                  <a:extLst>
                    <a:ext uri="{9D8B030D-6E8A-4147-A177-3AD203B41FA5}">
                      <a16:colId xmlns:a16="http://schemas.microsoft.com/office/drawing/2014/main" val="1851911979"/>
                    </a:ext>
                  </a:extLst>
                </a:gridCol>
                <a:gridCol w="1432928">
                  <a:extLst>
                    <a:ext uri="{9D8B030D-6E8A-4147-A177-3AD203B41FA5}">
                      <a16:colId xmlns:a16="http://schemas.microsoft.com/office/drawing/2014/main" val="2193764563"/>
                    </a:ext>
                  </a:extLst>
                </a:gridCol>
              </a:tblGrid>
              <a:tr h="488405">
                <a:tc>
                  <a:txBody>
                    <a:bodyPr/>
                    <a:lstStyle/>
                    <a:p>
                      <a:pPr marL="68580" algn="just">
                        <a:lnSpc>
                          <a:spcPts val="1300"/>
                        </a:lnSpc>
                      </a:pPr>
                      <a:endParaRPr lang="de-CH" sz="1400" dirty="0">
                        <a:effectLst/>
                        <a:latin typeface="+mj-lt"/>
                      </a:endParaRPr>
                    </a:p>
                  </a:txBody>
                  <a:tcPr marL="68580" marR="6858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68580" algn="ctr">
                        <a:lnSpc>
                          <a:spcPts val="1300"/>
                        </a:lnSpc>
                        <a:spcBef>
                          <a:spcPts val="400"/>
                        </a:spcBef>
                        <a:spcAft>
                          <a:spcPts val="400"/>
                        </a:spcAft>
                      </a:pPr>
                      <a:r>
                        <a:rPr lang="de-CH" sz="1400" b="1" dirty="0">
                          <a:effectLst/>
                          <a:latin typeface="+mj-lt"/>
                          <a:ea typeface="Times New Roman" panose="02020603050405020304" pitchFamily="18" charset="0"/>
                          <a:cs typeface="Times New Roman" panose="02020603050405020304" pitchFamily="18" charset="0"/>
                        </a:rPr>
                        <a:t>Typ</a:t>
                      </a:r>
                      <a:br>
                        <a:rPr lang="de-CH" sz="1400" b="1" dirty="0">
                          <a:effectLst/>
                          <a:latin typeface="+mj-lt"/>
                          <a:ea typeface="Times New Roman" panose="02020603050405020304" pitchFamily="18" charset="0"/>
                          <a:cs typeface="Times New Roman" panose="02020603050405020304" pitchFamily="18" charset="0"/>
                        </a:rPr>
                      </a:br>
                      <a:r>
                        <a:rPr lang="de-CH" sz="1400" b="1" dirty="0">
                          <a:effectLst/>
                          <a:latin typeface="+mj-lt"/>
                          <a:ea typeface="Times New Roman" panose="02020603050405020304" pitchFamily="18" charset="0"/>
                          <a:cs typeface="Times New Roman" panose="02020603050405020304" pitchFamily="18" charset="0"/>
                        </a:rPr>
                        <a:t>Office</a:t>
                      </a:r>
                      <a:endParaRPr lang="de-CH" sz="1400" dirty="0">
                        <a:effectLst/>
                        <a:latin typeface="+mj-lt"/>
                        <a:ea typeface="Times New Roman" panose="02020603050405020304" pitchFamily="18" charset="0"/>
                        <a:cs typeface="Times New Roman" panose="02020603050405020304" pitchFamily="18" charset="0"/>
                      </a:endParaRPr>
                    </a:p>
                  </a:txBody>
                  <a:tcPr marL="68580" marR="6858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68580" algn="ctr">
                        <a:lnSpc>
                          <a:spcPts val="1300"/>
                        </a:lnSpc>
                        <a:spcBef>
                          <a:spcPts val="400"/>
                        </a:spcBef>
                        <a:spcAft>
                          <a:spcPts val="400"/>
                        </a:spcAft>
                      </a:pPr>
                      <a:r>
                        <a:rPr lang="de-CH" sz="1400" b="1" kern="1200">
                          <a:effectLst/>
                          <a:latin typeface="+mj-lt"/>
                          <a:ea typeface="Times New Roman" panose="02020603050405020304" pitchFamily="18" charset="0"/>
                          <a:cs typeface="Arial" panose="020B0604020202020204" pitchFamily="34" charset="0"/>
                        </a:rPr>
                        <a:t>Typ</a:t>
                      </a:r>
                      <a:br>
                        <a:rPr lang="de-CH" sz="1400" b="1" kern="1200">
                          <a:effectLst/>
                          <a:latin typeface="+mj-lt"/>
                          <a:ea typeface="Times New Roman" panose="02020603050405020304" pitchFamily="18" charset="0"/>
                          <a:cs typeface="Arial" panose="020B0604020202020204" pitchFamily="34" charset="0"/>
                        </a:rPr>
                      </a:br>
                      <a:r>
                        <a:rPr lang="de-CH" sz="1400" b="1" kern="1200">
                          <a:effectLst/>
                          <a:latin typeface="+mj-lt"/>
                          <a:ea typeface="Times New Roman" panose="02020603050405020304" pitchFamily="18" charset="0"/>
                          <a:cs typeface="Arial" panose="020B0604020202020204" pitchFamily="34" charset="0"/>
                        </a:rPr>
                        <a:t>Meeting Point</a:t>
                      </a:r>
                      <a:endParaRPr lang="de-CH" sz="1400">
                        <a:effectLst/>
                        <a:latin typeface="+mj-lt"/>
                        <a:ea typeface="Times New Roman" panose="02020603050405020304" pitchFamily="18" charset="0"/>
                        <a:cs typeface="Times New Roman" panose="02020603050405020304" pitchFamily="18" charset="0"/>
                      </a:endParaRPr>
                    </a:p>
                  </a:txBody>
                  <a:tcPr marL="68580" marR="6858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68580" marR="204470" algn="ctr">
                        <a:lnSpc>
                          <a:spcPts val="1300"/>
                        </a:lnSpc>
                        <a:spcBef>
                          <a:spcPts val="400"/>
                        </a:spcBef>
                        <a:spcAft>
                          <a:spcPts val="400"/>
                        </a:spcAft>
                      </a:pPr>
                      <a:r>
                        <a:rPr lang="de-CH" sz="1400" b="1" kern="1200" dirty="0">
                          <a:effectLst/>
                          <a:latin typeface="+mj-lt"/>
                          <a:ea typeface="Times New Roman" panose="02020603050405020304" pitchFamily="18" charset="0"/>
                          <a:cs typeface="Arial" panose="020B0604020202020204" pitchFamily="34" charset="0"/>
                        </a:rPr>
                        <a:t>Typ</a:t>
                      </a:r>
                      <a:br>
                        <a:rPr lang="de-CH" sz="1400" b="1" kern="1200" dirty="0">
                          <a:effectLst/>
                          <a:latin typeface="+mj-lt"/>
                          <a:ea typeface="Times New Roman" panose="02020603050405020304" pitchFamily="18" charset="0"/>
                          <a:cs typeface="Arial" panose="020B0604020202020204" pitchFamily="34" charset="0"/>
                        </a:rPr>
                      </a:br>
                      <a:r>
                        <a:rPr lang="de-CH" sz="1400" b="1" kern="1200" dirty="0">
                          <a:effectLst/>
                          <a:latin typeface="+mj-lt"/>
                          <a:ea typeface="Times New Roman" panose="02020603050405020304" pitchFamily="18" charset="0"/>
                          <a:cs typeface="Arial" panose="020B0604020202020204" pitchFamily="34" charset="0"/>
                        </a:rPr>
                        <a:t>Showroom</a:t>
                      </a:r>
                      <a:endParaRPr lang="de-CH" sz="1400" dirty="0">
                        <a:effectLst/>
                        <a:latin typeface="+mj-lt"/>
                        <a:ea typeface="Times New Roman" panose="02020603050405020304" pitchFamily="18" charset="0"/>
                        <a:cs typeface="Times New Roman" panose="02020603050405020304" pitchFamily="18" charset="0"/>
                      </a:endParaRPr>
                    </a:p>
                  </a:txBody>
                  <a:tcPr marL="68580" marR="6858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68580" marR="204470" algn="ctr">
                        <a:lnSpc>
                          <a:spcPts val="1300"/>
                        </a:lnSpc>
                        <a:spcBef>
                          <a:spcPts val="400"/>
                        </a:spcBef>
                        <a:spcAft>
                          <a:spcPts val="400"/>
                        </a:spcAft>
                      </a:pPr>
                      <a:r>
                        <a:rPr lang="de-CH" sz="1400" b="1" kern="1200">
                          <a:effectLst/>
                          <a:latin typeface="+mj-lt"/>
                          <a:ea typeface="Times New Roman" panose="02020603050405020304" pitchFamily="18" charset="0"/>
                          <a:cs typeface="Arial" panose="020B0604020202020204" pitchFamily="34" charset="0"/>
                        </a:rPr>
                        <a:t>Summe</a:t>
                      </a:r>
                      <a:endParaRPr lang="de-CH" sz="1400">
                        <a:effectLst/>
                        <a:latin typeface="+mj-lt"/>
                        <a:ea typeface="Times New Roman" panose="02020603050405020304" pitchFamily="18" charset="0"/>
                        <a:cs typeface="Times New Roman" panose="02020603050405020304" pitchFamily="18" charset="0"/>
                      </a:endParaRPr>
                    </a:p>
                  </a:txBody>
                  <a:tcPr marL="68580" marR="6858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329754030"/>
                  </a:ext>
                </a:extLst>
              </a:tr>
              <a:tr h="416638">
                <a:tc>
                  <a:txBody>
                    <a:bodyPr/>
                    <a:lstStyle/>
                    <a:p>
                      <a:pPr marL="68580" algn="just">
                        <a:lnSpc>
                          <a:spcPts val="1300"/>
                        </a:lnSpc>
                        <a:spcBef>
                          <a:spcPts val="400"/>
                        </a:spcBef>
                        <a:spcAft>
                          <a:spcPts val="400"/>
                        </a:spcAft>
                      </a:pPr>
                      <a:r>
                        <a:rPr lang="de-CH" sz="1400" kern="1200">
                          <a:solidFill>
                            <a:srgbClr val="000000"/>
                          </a:solidFill>
                          <a:effectLst/>
                          <a:latin typeface="+mj-lt"/>
                          <a:ea typeface="Times New Roman" panose="02020603050405020304" pitchFamily="18" charset="0"/>
                          <a:cs typeface="Arial" panose="020B0604020202020204" pitchFamily="34" charset="0"/>
                        </a:rPr>
                        <a:t>Projekte</a:t>
                      </a:r>
                      <a:endParaRPr lang="de-CH" sz="1400">
                        <a:effectLst/>
                        <a:latin typeface="+mj-lt"/>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marL="68580" algn="ctr">
                        <a:lnSpc>
                          <a:spcPts val="1300"/>
                        </a:lnSpc>
                        <a:spcBef>
                          <a:spcPts val="400"/>
                        </a:spcBef>
                        <a:spcAft>
                          <a:spcPts val="400"/>
                        </a:spcAft>
                      </a:pPr>
                      <a:r>
                        <a:rPr lang="de-CH" sz="1400" dirty="0">
                          <a:effectLst/>
                          <a:latin typeface="+mj-lt"/>
                          <a:ea typeface="Times New Roman" panose="02020603050405020304" pitchFamily="18" charset="0"/>
                          <a:cs typeface="Times New Roman" panose="02020603050405020304" pitchFamily="18" charset="0"/>
                        </a:rPr>
                        <a:t>20</a:t>
                      </a:r>
                    </a:p>
                  </a:txBody>
                  <a:tcPr marL="68580" marR="6858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marL="68580" algn="ctr">
                        <a:lnSpc>
                          <a:spcPts val="1300"/>
                        </a:lnSpc>
                        <a:spcBef>
                          <a:spcPts val="400"/>
                        </a:spcBef>
                        <a:spcAft>
                          <a:spcPts val="400"/>
                        </a:spcAft>
                      </a:pPr>
                      <a:r>
                        <a:rPr lang="de-CH" sz="1400" dirty="0">
                          <a:effectLst/>
                          <a:latin typeface="+mj-lt"/>
                          <a:ea typeface="Times New Roman" panose="02020603050405020304" pitchFamily="18" charset="0"/>
                          <a:cs typeface="Times New Roman" panose="02020603050405020304" pitchFamily="18" charset="0"/>
                        </a:rPr>
                        <a:t>31</a:t>
                      </a:r>
                    </a:p>
                  </a:txBody>
                  <a:tcPr marL="68580" marR="6858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marL="68580" algn="ctr">
                        <a:lnSpc>
                          <a:spcPts val="1300"/>
                        </a:lnSpc>
                        <a:spcBef>
                          <a:spcPts val="400"/>
                        </a:spcBef>
                        <a:spcAft>
                          <a:spcPts val="400"/>
                        </a:spcAft>
                      </a:pPr>
                      <a:r>
                        <a:rPr lang="de-CH" sz="1400">
                          <a:effectLst/>
                          <a:latin typeface="+mj-lt"/>
                          <a:ea typeface="Times New Roman" panose="02020603050405020304" pitchFamily="18" charset="0"/>
                          <a:cs typeface="Times New Roman" panose="02020603050405020304" pitchFamily="18" charset="0"/>
                        </a:rPr>
                        <a:t>26</a:t>
                      </a:r>
                    </a:p>
                  </a:txBody>
                  <a:tcPr marL="68580" marR="6858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marL="68580" algn="ctr">
                        <a:lnSpc>
                          <a:spcPts val="1300"/>
                        </a:lnSpc>
                        <a:spcBef>
                          <a:spcPts val="400"/>
                        </a:spcBef>
                        <a:spcAft>
                          <a:spcPts val="400"/>
                        </a:spcAft>
                      </a:pPr>
                      <a:r>
                        <a:rPr lang="de-CH" sz="1400">
                          <a:effectLst/>
                          <a:latin typeface="+mj-lt"/>
                          <a:ea typeface="Times New Roman" panose="02020603050405020304" pitchFamily="18" charset="0"/>
                          <a:cs typeface="Times New Roman" panose="02020603050405020304" pitchFamily="18" charset="0"/>
                        </a:rPr>
                        <a:t>77</a:t>
                      </a:r>
                    </a:p>
                  </a:txBody>
                  <a:tcPr marL="68580" marR="68580" marT="0" marB="0" anchor="ctr">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3403744183"/>
                  </a:ext>
                </a:extLst>
              </a:tr>
              <a:tr h="416638">
                <a:tc>
                  <a:txBody>
                    <a:bodyPr/>
                    <a:lstStyle/>
                    <a:p>
                      <a:pPr marL="68580" algn="just">
                        <a:lnSpc>
                          <a:spcPts val="1300"/>
                        </a:lnSpc>
                        <a:spcBef>
                          <a:spcPts val="400"/>
                        </a:spcBef>
                        <a:spcAft>
                          <a:spcPts val="400"/>
                        </a:spcAft>
                      </a:pPr>
                      <a:r>
                        <a:rPr lang="de-CH" sz="1400">
                          <a:effectLst/>
                          <a:latin typeface="+mj-lt"/>
                          <a:ea typeface="Times New Roman" panose="02020603050405020304" pitchFamily="18" charset="0"/>
                          <a:cs typeface="Times New Roman" panose="02020603050405020304" pitchFamily="18" charset="0"/>
                        </a:rPr>
                        <a:t>Gesamtfläche (m</a:t>
                      </a:r>
                      <a:r>
                        <a:rPr lang="de-CH" sz="1400" baseline="30000">
                          <a:effectLst/>
                          <a:latin typeface="+mj-lt"/>
                          <a:ea typeface="Times New Roman" panose="02020603050405020304" pitchFamily="18" charset="0"/>
                          <a:cs typeface="Times New Roman" panose="02020603050405020304" pitchFamily="18" charset="0"/>
                        </a:rPr>
                        <a:t>2</a:t>
                      </a:r>
                      <a:r>
                        <a:rPr lang="de-CH" sz="1400">
                          <a:effectLst/>
                          <a:latin typeface="+mj-lt"/>
                          <a:ea typeface="Times New Roman" panose="02020603050405020304" pitchFamily="18" charset="0"/>
                          <a:cs typeface="Times New Roman" panose="02020603050405020304" pitchFamily="18" charset="0"/>
                        </a:rPr>
                        <a:t>)</a:t>
                      </a:r>
                    </a:p>
                  </a:txBody>
                  <a:tcPr marL="68580" marR="68580" marT="0" marB="0" anchor="ctr">
                    <a:lnL>
                      <a:noFill/>
                    </a:lnL>
                    <a:lnR>
                      <a:noFill/>
                    </a:lnR>
                    <a:lnT>
                      <a:noFill/>
                    </a:lnT>
                    <a:lnB>
                      <a:noFill/>
                    </a:lnB>
                  </a:tcPr>
                </a:tc>
                <a:tc>
                  <a:txBody>
                    <a:bodyPr/>
                    <a:lstStyle/>
                    <a:p>
                      <a:pPr marL="68580" algn="ctr">
                        <a:lnSpc>
                          <a:spcPts val="1300"/>
                        </a:lnSpc>
                        <a:spcBef>
                          <a:spcPts val="400"/>
                        </a:spcBef>
                        <a:spcAft>
                          <a:spcPts val="400"/>
                        </a:spcAft>
                      </a:pPr>
                      <a:r>
                        <a:rPr lang="de-CH" sz="1400">
                          <a:effectLst/>
                          <a:latin typeface="+mj-lt"/>
                          <a:ea typeface="Times New Roman" panose="02020603050405020304" pitchFamily="18" charset="0"/>
                          <a:cs typeface="Times New Roman" panose="02020603050405020304" pitchFamily="18" charset="0"/>
                        </a:rPr>
                        <a:t>ca. 2 500</a:t>
                      </a:r>
                    </a:p>
                  </a:txBody>
                  <a:tcPr marL="68580" marR="68580" marT="0" marB="0" anchor="ctr">
                    <a:lnL>
                      <a:noFill/>
                    </a:lnL>
                    <a:lnR>
                      <a:noFill/>
                    </a:lnR>
                    <a:lnT>
                      <a:noFill/>
                    </a:lnT>
                    <a:lnB>
                      <a:noFill/>
                    </a:lnB>
                  </a:tcPr>
                </a:tc>
                <a:tc>
                  <a:txBody>
                    <a:bodyPr/>
                    <a:lstStyle/>
                    <a:p>
                      <a:pPr marL="68580" algn="ctr">
                        <a:lnSpc>
                          <a:spcPts val="1300"/>
                        </a:lnSpc>
                        <a:spcBef>
                          <a:spcPts val="400"/>
                        </a:spcBef>
                        <a:spcAft>
                          <a:spcPts val="400"/>
                        </a:spcAft>
                      </a:pPr>
                      <a:r>
                        <a:rPr lang="de-CH" sz="1400" dirty="0">
                          <a:effectLst/>
                          <a:latin typeface="+mj-lt"/>
                          <a:ea typeface="Times New Roman" panose="02020603050405020304" pitchFamily="18" charset="0"/>
                          <a:cs typeface="Times New Roman" panose="02020603050405020304" pitchFamily="18" charset="0"/>
                        </a:rPr>
                        <a:t>ca. 4 800</a:t>
                      </a:r>
                    </a:p>
                  </a:txBody>
                  <a:tcPr marL="68580" marR="68580" marT="0" marB="0" anchor="ctr">
                    <a:lnL>
                      <a:noFill/>
                    </a:lnL>
                    <a:lnR>
                      <a:noFill/>
                    </a:lnR>
                    <a:lnT>
                      <a:noFill/>
                    </a:lnT>
                    <a:lnB>
                      <a:noFill/>
                    </a:lnB>
                  </a:tcPr>
                </a:tc>
                <a:tc>
                  <a:txBody>
                    <a:bodyPr/>
                    <a:lstStyle/>
                    <a:p>
                      <a:pPr marL="68580" algn="ctr">
                        <a:lnSpc>
                          <a:spcPts val="1300"/>
                        </a:lnSpc>
                        <a:spcBef>
                          <a:spcPts val="400"/>
                        </a:spcBef>
                        <a:spcAft>
                          <a:spcPts val="400"/>
                        </a:spcAft>
                      </a:pPr>
                      <a:r>
                        <a:rPr lang="de-CH" sz="1400" dirty="0">
                          <a:effectLst/>
                          <a:latin typeface="+mj-lt"/>
                          <a:ea typeface="Times New Roman" panose="02020603050405020304" pitchFamily="18" charset="0"/>
                          <a:cs typeface="Times New Roman" panose="02020603050405020304" pitchFamily="18" charset="0"/>
                        </a:rPr>
                        <a:t>ca. 4 000</a:t>
                      </a:r>
                    </a:p>
                  </a:txBody>
                  <a:tcPr marL="68580" marR="68580" marT="0" marB="0" anchor="ctr">
                    <a:lnL>
                      <a:noFill/>
                    </a:lnL>
                    <a:lnR>
                      <a:noFill/>
                    </a:lnR>
                    <a:lnT>
                      <a:noFill/>
                    </a:lnT>
                    <a:lnB>
                      <a:noFill/>
                    </a:lnB>
                  </a:tcPr>
                </a:tc>
                <a:tc>
                  <a:txBody>
                    <a:bodyPr/>
                    <a:lstStyle/>
                    <a:p>
                      <a:pPr marL="68580" algn="ctr">
                        <a:lnSpc>
                          <a:spcPts val="1300"/>
                        </a:lnSpc>
                        <a:spcBef>
                          <a:spcPts val="400"/>
                        </a:spcBef>
                        <a:spcAft>
                          <a:spcPts val="400"/>
                        </a:spcAft>
                      </a:pPr>
                      <a:r>
                        <a:rPr lang="de-CH" sz="1400">
                          <a:effectLst/>
                          <a:latin typeface="+mj-lt"/>
                          <a:ea typeface="Times New Roman" panose="02020603050405020304" pitchFamily="18" charset="0"/>
                          <a:cs typeface="Times New Roman" panose="02020603050405020304" pitchFamily="18" charset="0"/>
                        </a:rPr>
                        <a:t>ca. 11 </a:t>
                      </a:r>
                      <a:r>
                        <a:rPr lang="de-CH" sz="1400" kern="1200">
                          <a:solidFill>
                            <a:srgbClr val="000000"/>
                          </a:solidFill>
                          <a:effectLst/>
                          <a:latin typeface="+mj-lt"/>
                          <a:ea typeface="Times New Roman" panose="02020603050405020304" pitchFamily="18" charset="0"/>
                          <a:cs typeface="Arial" panose="020B0604020202020204" pitchFamily="34" charset="0"/>
                        </a:rPr>
                        <a:t>300</a:t>
                      </a:r>
                      <a:endParaRPr lang="de-CH" sz="1400">
                        <a:effectLst/>
                        <a:latin typeface="+mj-lt"/>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323340715"/>
                  </a:ext>
                </a:extLst>
              </a:tr>
              <a:tr h="488405">
                <a:tc>
                  <a:txBody>
                    <a:bodyPr/>
                    <a:lstStyle/>
                    <a:p>
                      <a:pPr marL="68580" algn="l">
                        <a:lnSpc>
                          <a:spcPts val="1300"/>
                        </a:lnSpc>
                        <a:spcBef>
                          <a:spcPts val="400"/>
                        </a:spcBef>
                        <a:spcAft>
                          <a:spcPts val="400"/>
                        </a:spcAft>
                      </a:pPr>
                      <a:r>
                        <a:rPr lang="de-CH" sz="1400" i="1" kern="1200" dirty="0">
                          <a:solidFill>
                            <a:srgbClr val="000000"/>
                          </a:solidFill>
                          <a:effectLst/>
                          <a:latin typeface="+mj-lt"/>
                          <a:ea typeface="Times New Roman" panose="02020603050405020304" pitchFamily="18" charset="0"/>
                          <a:cs typeface="Arial" panose="020B0604020202020204" pitchFamily="34" charset="0"/>
                        </a:rPr>
                        <a:t>Herkunft ausführendes Unternehmen (Lead):</a:t>
                      </a:r>
                      <a:endParaRPr lang="de-CH" sz="1400" dirty="0">
                        <a:effectLst/>
                        <a:latin typeface="+mj-lt"/>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68580" algn="ctr">
                        <a:lnSpc>
                          <a:spcPts val="1300"/>
                        </a:lnSpc>
                        <a:spcBef>
                          <a:spcPts val="400"/>
                        </a:spcBef>
                        <a:spcAft>
                          <a:spcPts val="400"/>
                        </a:spcAft>
                      </a:pPr>
                      <a:r>
                        <a:rPr lang="de-CH" sz="1400">
                          <a:effectLst/>
                          <a:latin typeface="+mj-lt"/>
                          <a:ea typeface="Times New Roman" panose="02020603050405020304" pitchFamily="18" charset="0"/>
                          <a:cs typeface="Times New Roman" panose="02020603050405020304" pitchFamily="18" charset="0"/>
                        </a:rPr>
                        <a:t> </a:t>
                      </a:r>
                    </a:p>
                  </a:txBody>
                  <a:tcPr marL="68580" marR="68580" marT="0" marB="0" anchor="ctr">
                    <a:lnL>
                      <a:noFill/>
                    </a:lnL>
                    <a:lnR>
                      <a:noFill/>
                    </a:lnR>
                    <a:lnT>
                      <a:noFill/>
                    </a:lnT>
                    <a:lnB>
                      <a:noFill/>
                    </a:lnB>
                  </a:tcPr>
                </a:tc>
                <a:tc>
                  <a:txBody>
                    <a:bodyPr/>
                    <a:lstStyle/>
                    <a:p>
                      <a:pPr marL="68580" algn="ctr">
                        <a:lnSpc>
                          <a:spcPts val="1300"/>
                        </a:lnSpc>
                        <a:spcBef>
                          <a:spcPts val="400"/>
                        </a:spcBef>
                        <a:spcAft>
                          <a:spcPts val="400"/>
                        </a:spcAft>
                      </a:pPr>
                      <a:r>
                        <a:rPr lang="de-CH" sz="1400" dirty="0">
                          <a:effectLst/>
                          <a:latin typeface="+mj-lt"/>
                          <a:ea typeface="Times New Roman" panose="02020603050405020304" pitchFamily="18" charset="0"/>
                          <a:cs typeface="Times New Roman" panose="02020603050405020304" pitchFamily="18" charset="0"/>
                        </a:rPr>
                        <a:t> </a:t>
                      </a:r>
                    </a:p>
                  </a:txBody>
                  <a:tcPr marL="68580" marR="68580" marT="0" marB="0" anchor="ctr">
                    <a:lnL>
                      <a:noFill/>
                    </a:lnL>
                    <a:lnR>
                      <a:noFill/>
                    </a:lnR>
                    <a:lnT>
                      <a:noFill/>
                    </a:lnT>
                    <a:lnB>
                      <a:noFill/>
                    </a:lnB>
                  </a:tcPr>
                </a:tc>
                <a:tc>
                  <a:txBody>
                    <a:bodyPr/>
                    <a:lstStyle/>
                    <a:p>
                      <a:pPr marL="68580" algn="ctr">
                        <a:lnSpc>
                          <a:spcPts val="1300"/>
                        </a:lnSpc>
                        <a:spcBef>
                          <a:spcPts val="400"/>
                        </a:spcBef>
                        <a:spcAft>
                          <a:spcPts val="400"/>
                        </a:spcAft>
                      </a:pPr>
                      <a:r>
                        <a:rPr lang="de-CH" sz="1400" dirty="0">
                          <a:effectLst/>
                          <a:latin typeface="+mj-lt"/>
                          <a:ea typeface="Times New Roman" panose="02020603050405020304" pitchFamily="18" charset="0"/>
                          <a:cs typeface="Times New Roman" panose="02020603050405020304" pitchFamily="18" charset="0"/>
                        </a:rPr>
                        <a:t> </a:t>
                      </a:r>
                    </a:p>
                  </a:txBody>
                  <a:tcPr marL="68580" marR="68580" marT="0" marB="0" anchor="ctr">
                    <a:lnL>
                      <a:noFill/>
                    </a:lnL>
                    <a:lnR>
                      <a:noFill/>
                    </a:lnR>
                    <a:lnT>
                      <a:noFill/>
                    </a:lnT>
                    <a:lnB>
                      <a:noFill/>
                    </a:lnB>
                  </a:tcPr>
                </a:tc>
                <a:tc>
                  <a:txBody>
                    <a:bodyPr/>
                    <a:lstStyle/>
                    <a:p>
                      <a:pPr marL="68580" algn="ctr">
                        <a:lnSpc>
                          <a:spcPts val="1300"/>
                        </a:lnSpc>
                        <a:spcBef>
                          <a:spcPts val="400"/>
                        </a:spcBef>
                        <a:spcAft>
                          <a:spcPts val="400"/>
                        </a:spcAft>
                      </a:pPr>
                      <a:r>
                        <a:rPr lang="de-CH" sz="1400">
                          <a:effectLst/>
                          <a:latin typeface="+mj-lt"/>
                          <a:ea typeface="Times New Roman" panose="02020603050405020304" pitchFamily="18" charset="0"/>
                          <a:cs typeface="Times New Roman" panose="02020603050405020304" pitchFamily="18" charset="0"/>
                        </a:rPr>
                        <a:t> </a:t>
                      </a:r>
                    </a:p>
                  </a:txBody>
                  <a:tcPr marL="68580" marR="68580" marT="0" marB="0" anchor="ctr">
                    <a:lnL>
                      <a:noFill/>
                    </a:lnL>
                    <a:lnR>
                      <a:noFill/>
                    </a:lnR>
                    <a:lnT>
                      <a:noFill/>
                    </a:lnT>
                    <a:lnB>
                      <a:noFill/>
                    </a:lnB>
                  </a:tcPr>
                </a:tc>
                <a:extLst>
                  <a:ext uri="{0D108BD9-81ED-4DB2-BD59-A6C34878D82A}">
                    <a16:rowId xmlns:a16="http://schemas.microsoft.com/office/drawing/2014/main" val="2849467734"/>
                  </a:ext>
                </a:extLst>
              </a:tr>
              <a:tr h="416638">
                <a:tc>
                  <a:txBody>
                    <a:bodyPr/>
                    <a:lstStyle/>
                    <a:p>
                      <a:pPr marL="68580" algn="just">
                        <a:lnSpc>
                          <a:spcPts val="1300"/>
                        </a:lnSpc>
                        <a:spcBef>
                          <a:spcPts val="400"/>
                        </a:spcBef>
                        <a:spcAft>
                          <a:spcPts val="400"/>
                        </a:spcAft>
                      </a:pPr>
                      <a:r>
                        <a:rPr lang="de-CH" sz="1400" kern="1200" dirty="0">
                          <a:solidFill>
                            <a:srgbClr val="000000"/>
                          </a:solidFill>
                          <a:effectLst/>
                          <a:latin typeface="+mj-lt"/>
                          <a:ea typeface="Times New Roman" panose="02020603050405020304" pitchFamily="18" charset="0"/>
                          <a:cs typeface="Arial" panose="020B0604020202020204" pitchFamily="34" charset="0"/>
                        </a:rPr>
                        <a:t>Davos</a:t>
                      </a:r>
                      <a:endParaRPr lang="de-CH" sz="1400" dirty="0">
                        <a:effectLst/>
                        <a:latin typeface="+mj-lt"/>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68580" algn="ctr">
                        <a:lnSpc>
                          <a:spcPts val="1300"/>
                        </a:lnSpc>
                        <a:spcBef>
                          <a:spcPts val="400"/>
                        </a:spcBef>
                        <a:spcAft>
                          <a:spcPts val="400"/>
                        </a:spcAft>
                      </a:pPr>
                      <a:r>
                        <a:rPr lang="de-CH" sz="1400">
                          <a:effectLst/>
                          <a:latin typeface="+mj-lt"/>
                          <a:ea typeface="Times New Roman" panose="02020603050405020304" pitchFamily="18" charset="0"/>
                          <a:cs typeface="Times New Roman" panose="02020603050405020304" pitchFamily="18" charset="0"/>
                        </a:rPr>
                        <a:t>13</a:t>
                      </a:r>
                    </a:p>
                  </a:txBody>
                  <a:tcPr marL="68580" marR="68580" marT="0" marB="0" anchor="ctr">
                    <a:lnL>
                      <a:noFill/>
                    </a:lnL>
                    <a:lnR>
                      <a:noFill/>
                    </a:lnR>
                    <a:lnT>
                      <a:noFill/>
                    </a:lnT>
                    <a:lnB>
                      <a:noFill/>
                    </a:lnB>
                  </a:tcPr>
                </a:tc>
                <a:tc>
                  <a:txBody>
                    <a:bodyPr/>
                    <a:lstStyle/>
                    <a:p>
                      <a:pPr marL="68580" algn="ctr">
                        <a:lnSpc>
                          <a:spcPts val="1300"/>
                        </a:lnSpc>
                        <a:spcBef>
                          <a:spcPts val="400"/>
                        </a:spcBef>
                        <a:spcAft>
                          <a:spcPts val="400"/>
                        </a:spcAft>
                      </a:pPr>
                      <a:r>
                        <a:rPr lang="de-CH" sz="1400" dirty="0">
                          <a:effectLst/>
                          <a:latin typeface="+mj-lt"/>
                          <a:ea typeface="Times New Roman" panose="02020603050405020304" pitchFamily="18" charset="0"/>
                          <a:cs typeface="Times New Roman" panose="02020603050405020304" pitchFamily="18" charset="0"/>
                        </a:rPr>
                        <a:t>1</a:t>
                      </a:r>
                    </a:p>
                  </a:txBody>
                  <a:tcPr marL="68580" marR="68580" marT="0" marB="0" anchor="ctr">
                    <a:lnL>
                      <a:noFill/>
                    </a:lnL>
                    <a:lnR>
                      <a:noFill/>
                    </a:lnR>
                    <a:lnT>
                      <a:noFill/>
                    </a:lnT>
                    <a:lnB>
                      <a:noFill/>
                    </a:lnB>
                  </a:tcPr>
                </a:tc>
                <a:tc>
                  <a:txBody>
                    <a:bodyPr/>
                    <a:lstStyle/>
                    <a:p>
                      <a:pPr marL="68580" algn="ctr">
                        <a:lnSpc>
                          <a:spcPts val="1300"/>
                        </a:lnSpc>
                        <a:spcBef>
                          <a:spcPts val="400"/>
                        </a:spcBef>
                        <a:spcAft>
                          <a:spcPts val="400"/>
                        </a:spcAft>
                      </a:pPr>
                      <a:r>
                        <a:rPr lang="de-CH" sz="1400" dirty="0">
                          <a:effectLst/>
                          <a:latin typeface="+mj-lt"/>
                          <a:ea typeface="Times New Roman" panose="02020603050405020304" pitchFamily="18" charset="0"/>
                          <a:cs typeface="Times New Roman" panose="02020603050405020304" pitchFamily="18" charset="0"/>
                        </a:rPr>
                        <a:t>0</a:t>
                      </a:r>
                    </a:p>
                  </a:txBody>
                  <a:tcPr marL="68580" marR="68580" marT="0" marB="0" anchor="ctr">
                    <a:lnL>
                      <a:noFill/>
                    </a:lnL>
                    <a:lnR>
                      <a:noFill/>
                    </a:lnR>
                    <a:lnT>
                      <a:noFill/>
                    </a:lnT>
                    <a:lnB>
                      <a:noFill/>
                    </a:lnB>
                  </a:tcPr>
                </a:tc>
                <a:tc>
                  <a:txBody>
                    <a:bodyPr/>
                    <a:lstStyle/>
                    <a:p>
                      <a:pPr marL="68580" algn="ctr">
                        <a:lnSpc>
                          <a:spcPts val="1300"/>
                        </a:lnSpc>
                        <a:spcBef>
                          <a:spcPts val="400"/>
                        </a:spcBef>
                        <a:spcAft>
                          <a:spcPts val="400"/>
                        </a:spcAft>
                      </a:pPr>
                      <a:r>
                        <a:rPr lang="de-CH" sz="1400" dirty="0">
                          <a:effectLst/>
                          <a:latin typeface="+mj-lt"/>
                          <a:ea typeface="Times New Roman" panose="02020603050405020304" pitchFamily="18" charset="0"/>
                          <a:cs typeface="Times New Roman" panose="02020603050405020304" pitchFamily="18" charset="0"/>
                        </a:rPr>
                        <a:t>14</a:t>
                      </a:r>
                    </a:p>
                  </a:txBody>
                  <a:tcPr marL="68580" marR="68580" marT="0" marB="0" anchor="ctr">
                    <a:lnL>
                      <a:noFill/>
                    </a:lnL>
                    <a:lnR>
                      <a:noFill/>
                    </a:lnR>
                    <a:lnT>
                      <a:noFill/>
                    </a:lnT>
                    <a:lnB>
                      <a:noFill/>
                    </a:lnB>
                  </a:tcPr>
                </a:tc>
                <a:extLst>
                  <a:ext uri="{0D108BD9-81ED-4DB2-BD59-A6C34878D82A}">
                    <a16:rowId xmlns:a16="http://schemas.microsoft.com/office/drawing/2014/main" val="1787416676"/>
                  </a:ext>
                </a:extLst>
              </a:tr>
              <a:tr h="416638">
                <a:tc>
                  <a:txBody>
                    <a:bodyPr/>
                    <a:lstStyle/>
                    <a:p>
                      <a:pPr marL="68580" algn="just">
                        <a:lnSpc>
                          <a:spcPts val="1300"/>
                        </a:lnSpc>
                        <a:spcBef>
                          <a:spcPts val="400"/>
                        </a:spcBef>
                        <a:spcAft>
                          <a:spcPts val="400"/>
                        </a:spcAft>
                      </a:pPr>
                      <a:r>
                        <a:rPr lang="de-CH" sz="1400" kern="1200">
                          <a:solidFill>
                            <a:srgbClr val="000000"/>
                          </a:solidFill>
                          <a:effectLst/>
                          <a:latin typeface="+mj-lt"/>
                          <a:ea typeface="Times New Roman" panose="02020603050405020304" pitchFamily="18" charset="0"/>
                          <a:cs typeface="Arial" panose="020B0604020202020204" pitchFamily="34" charset="0"/>
                        </a:rPr>
                        <a:t>Schweiz</a:t>
                      </a:r>
                      <a:endParaRPr lang="de-CH" sz="1400">
                        <a:effectLst/>
                        <a:latin typeface="+mj-lt"/>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68580" algn="ctr">
                        <a:lnSpc>
                          <a:spcPts val="1300"/>
                        </a:lnSpc>
                        <a:spcBef>
                          <a:spcPts val="400"/>
                        </a:spcBef>
                        <a:spcAft>
                          <a:spcPts val="400"/>
                        </a:spcAft>
                      </a:pPr>
                      <a:r>
                        <a:rPr lang="de-CH" sz="1400">
                          <a:effectLst/>
                          <a:latin typeface="+mj-lt"/>
                          <a:ea typeface="Times New Roman" panose="02020603050405020304" pitchFamily="18" charset="0"/>
                          <a:cs typeface="Times New Roman" panose="02020603050405020304" pitchFamily="18" charset="0"/>
                        </a:rPr>
                        <a:t>6</a:t>
                      </a:r>
                    </a:p>
                  </a:txBody>
                  <a:tcPr marL="68580" marR="68580" marT="0" marB="0" anchor="ctr">
                    <a:lnL>
                      <a:noFill/>
                    </a:lnL>
                    <a:lnR>
                      <a:noFill/>
                    </a:lnR>
                    <a:lnT>
                      <a:noFill/>
                    </a:lnT>
                    <a:lnB>
                      <a:noFill/>
                    </a:lnB>
                  </a:tcPr>
                </a:tc>
                <a:tc>
                  <a:txBody>
                    <a:bodyPr/>
                    <a:lstStyle/>
                    <a:p>
                      <a:pPr marL="68580" algn="ctr">
                        <a:lnSpc>
                          <a:spcPts val="1300"/>
                        </a:lnSpc>
                        <a:spcBef>
                          <a:spcPts val="400"/>
                        </a:spcBef>
                        <a:spcAft>
                          <a:spcPts val="400"/>
                        </a:spcAft>
                      </a:pPr>
                      <a:r>
                        <a:rPr lang="de-CH" sz="1400">
                          <a:effectLst/>
                          <a:latin typeface="+mj-lt"/>
                          <a:ea typeface="Times New Roman" panose="02020603050405020304" pitchFamily="18" charset="0"/>
                          <a:cs typeface="Times New Roman" panose="02020603050405020304" pitchFamily="18" charset="0"/>
                        </a:rPr>
                        <a:t>24</a:t>
                      </a:r>
                    </a:p>
                  </a:txBody>
                  <a:tcPr marL="68580" marR="68580" marT="0" marB="0" anchor="ctr">
                    <a:lnL>
                      <a:noFill/>
                    </a:lnL>
                    <a:lnR>
                      <a:noFill/>
                    </a:lnR>
                    <a:lnT>
                      <a:noFill/>
                    </a:lnT>
                    <a:lnB>
                      <a:noFill/>
                    </a:lnB>
                  </a:tcPr>
                </a:tc>
                <a:tc>
                  <a:txBody>
                    <a:bodyPr/>
                    <a:lstStyle/>
                    <a:p>
                      <a:pPr marL="68580" algn="ctr">
                        <a:lnSpc>
                          <a:spcPts val="1300"/>
                        </a:lnSpc>
                        <a:spcBef>
                          <a:spcPts val="400"/>
                        </a:spcBef>
                        <a:spcAft>
                          <a:spcPts val="400"/>
                        </a:spcAft>
                      </a:pPr>
                      <a:r>
                        <a:rPr lang="de-CH" sz="1400" dirty="0">
                          <a:effectLst/>
                          <a:latin typeface="+mj-lt"/>
                          <a:ea typeface="Times New Roman" panose="02020603050405020304" pitchFamily="18" charset="0"/>
                          <a:cs typeface="Times New Roman" panose="02020603050405020304" pitchFamily="18" charset="0"/>
                        </a:rPr>
                        <a:t>15</a:t>
                      </a:r>
                    </a:p>
                  </a:txBody>
                  <a:tcPr marL="68580" marR="68580" marT="0" marB="0" anchor="ctr">
                    <a:lnL>
                      <a:noFill/>
                    </a:lnL>
                    <a:lnR>
                      <a:noFill/>
                    </a:lnR>
                    <a:lnT>
                      <a:noFill/>
                    </a:lnT>
                    <a:lnB>
                      <a:noFill/>
                    </a:lnB>
                  </a:tcPr>
                </a:tc>
                <a:tc>
                  <a:txBody>
                    <a:bodyPr/>
                    <a:lstStyle/>
                    <a:p>
                      <a:pPr marL="68580" algn="ctr">
                        <a:lnSpc>
                          <a:spcPts val="1300"/>
                        </a:lnSpc>
                        <a:spcBef>
                          <a:spcPts val="400"/>
                        </a:spcBef>
                        <a:spcAft>
                          <a:spcPts val="400"/>
                        </a:spcAft>
                      </a:pPr>
                      <a:r>
                        <a:rPr lang="de-CH" sz="1400" dirty="0">
                          <a:effectLst/>
                          <a:latin typeface="+mj-lt"/>
                          <a:ea typeface="Times New Roman" panose="02020603050405020304" pitchFamily="18" charset="0"/>
                          <a:cs typeface="Times New Roman" panose="02020603050405020304" pitchFamily="18" charset="0"/>
                        </a:rPr>
                        <a:t>45</a:t>
                      </a:r>
                    </a:p>
                  </a:txBody>
                  <a:tcPr marL="68580" marR="68580" marT="0" marB="0" anchor="ctr">
                    <a:lnL>
                      <a:noFill/>
                    </a:lnL>
                    <a:lnR>
                      <a:noFill/>
                    </a:lnR>
                    <a:lnT>
                      <a:noFill/>
                    </a:lnT>
                    <a:lnB>
                      <a:noFill/>
                    </a:lnB>
                  </a:tcPr>
                </a:tc>
                <a:extLst>
                  <a:ext uri="{0D108BD9-81ED-4DB2-BD59-A6C34878D82A}">
                    <a16:rowId xmlns:a16="http://schemas.microsoft.com/office/drawing/2014/main" val="1449138465"/>
                  </a:ext>
                </a:extLst>
              </a:tr>
              <a:tr h="416638">
                <a:tc>
                  <a:txBody>
                    <a:bodyPr/>
                    <a:lstStyle/>
                    <a:p>
                      <a:pPr marL="68580" algn="just">
                        <a:lnSpc>
                          <a:spcPts val="1300"/>
                        </a:lnSpc>
                        <a:spcBef>
                          <a:spcPts val="400"/>
                        </a:spcBef>
                        <a:spcAft>
                          <a:spcPts val="400"/>
                        </a:spcAft>
                      </a:pPr>
                      <a:r>
                        <a:rPr lang="de-CH" sz="1400" kern="1200">
                          <a:solidFill>
                            <a:srgbClr val="000000"/>
                          </a:solidFill>
                          <a:effectLst/>
                          <a:latin typeface="+mj-lt"/>
                          <a:ea typeface="Times New Roman" panose="02020603050405020304" pitchFamily="18" charset="0"/>
                          <a:cs typeface="Arial" panose="020B0604020202020204" pitchFamily="34" charset="0"/>
                        </a:rPr>
                        <a:t>Ausland</a:t>
                      </a:r>
                      <a:endParaRPr lang="de-CH" sz="1400">
                        <a:effectLst/>
                        <a:latin typeface="+mj-lt"/>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9050" cap="flat" cmpd="sng" algn="ctr">
                      <a:solidFill>
                        <a:srgbClr val="008000"/>
                      </a:solidFill>
                      <a:prstDash val="solid"/>
                      <a:round/>
                      <a:headEnd type="none" w="med" len="med"/>
                      <a:tailEnd type="none" w="med" len="med"/>
                    </a:lnB>
                  </a:tcPr>
                </a:tc>
                <a:tc>
                  <a:txBody>
                    <a:bodyPr/>
                    <a:lstStyle/>
                    <a:p>
                      <a:pPr marL="68580" algn="ctr">
                        <a:lnSpc>
                          <a:spcPts val="1300"/>
                        </a:lnSpc>
                        <a:spcBef>
                          <a:spcPts val="400"/>
                        </a:spcBef>
                        <a:spcAft>
                          <a:spcPts val="400"/>
                        </a:spcAft>
                      </a:pPr>
                      <a:r>
                        <a:rPr lang="de-CH" sz="1400">
                          <a:effectLst/>
                          <a:latin typeface="+mj-lt"/>
                          <a:ea typeface="Times New Roman" panose="02020603050405020304" pitchFamily="18" charset="0"/>
                          <a:cs typeface="Times New Roman" panose="02020603050405020304" pitchFamily="18" charset="0"/>
                        </a:rPr>
                        <a:t>1</a:t>
                      </a:r>
                    </a:p>
                  </a:txBody>
                  <a:tcPr marL="68580" marR="68580" marT="0" marB="0" anchor="ctr">
                    <a:lnL>
                      <a:noFill/>
                    </a:lnL>
                    <a:lnR>
                      <a:noFill/>
                    </a:lnR>
                    <a:lnT>
                      <a:noFill/>
                    </a:lnT>
                    <a:lnB w="19050" cap="flat" cmpd="sng" algn="ctr">
                      <a:solidFill>
                        <a:srgbClr val="008000"/>
                      </a:solidFill>
                      <a:prstDash val="solid"/>
                      <a:round/>
                      <a:headEnd type="none" w="med" len="med"/>
                      <a:tailEnd type="none" w="med" len="med"/>
                    </a:lnB>
                  </a:tcPr>
                </a:tc>
                <a:tc>
                  <a:txBody>
                    <a:bodyPr/>
                    <a:lstStyle/>
                    <a:p>
                      <a:pPr marL="68580" algn="ctr">
                        <a:lnSpc>
                          <a:spcPts val="1300"/>
                        </a:lnSpc>
                        <a:spcBef>
                          <a:spcPts val="400"/>
                        </a:spcBef>
                        <a:spcAft>
                          <a:spcPts val="400"/>
                        </a:spcAft>
                      </a:pPr>
                      <a:r>
                        <a:rPr lang="de-CH" sz="1400">
                          <a:effectLst/>
                          <a:latin typeface="+mj-lt"/>
                          <a:ea typeface="Times New Roman" panose="02020603050405020304" pitchFamily="18" charset="0"/>
                          <a:cs typeface="Times New Roman" panose="02020603050405020304" pitchFamily="18" charset="0"/>
                        </a:rPr>
                        <a:t>6</a:t>
                      </a:r>
                    </a:p>
                  </a:txBody>
                  <a:tcPr marL="68580" marR="68580" marT="0" marB="0" anchor="ctr">
                    <a:lnL>
                      <a:noFill/>
                    </a:lnL>
                    <a:lnR>
                      <a:noFill/>
                    </a:lnR>
                    <a:lnT>
                      <a:noFill/>
                    </a:lnT>
                    <a:lnB w="19050" cap="flat" cmpd="sng" algn="ctr">
                      <a:solidFill>
                        <a:srgbClr val="008000"/>
                      </a:solidFill>
                      <a:prstDash val="solid"/>
                      <a:round/>
                      <a:headEnd type="none" w="med" len="med"/>
                      <a:tailEnd type="none" w="med" len="med"/>
                    </a:lnB>
                  </a:tcPr>
                </a:tc>
                <a:tc>
                  <a:txBody>
                    <a:bodyPr/>
                    <a:lstStyle/>
                    <a:p>
                      <a:pPr marL="68580" algn="ctr">
                        <a:lnSpc>
                          <a:spcPts val="1300"/>
                        </a:lnSpc>
                        <a:spcBef>
                          <a:spcPts val="400"/>
                        </a:spcBef>
                        <a:spcAft>
                          <a:spcPts val="400"/>
                        </a:spcAft>
                      </a:pPr>
                      <a:r>
                        <a:rPr lang="de-CH" sz="1400" dirty="0">
                          <a:effectLst/>
                          <a:latin typeface="+mj-lt"/>
                          <a:ea typeface="Times New Roman" panose="02020603050405020304" pitchFamily="18" charset="0"/>
                          <a:cs typeface="Times New Roman" panose="02020603050405020304" pitchFamily="18" charset="0"/>
                        </a:rPr>
                        <a:t>11</a:t>
                      </a:r>
                    </a:p>
                  </a:txBody>
                  <a:tcPr marL="68580" marR="68580" marT="0" marB="0" anchor="ctr">
                    <a:lnL>
                      <a:noFill/>
                    </a:lnL>
                    <a:lnR>
                      <a:noFill/>
                    </a:lnR>
                    <a:lnT>
                      <a:noFill/>
                    </a:lnT>
                    <a:lnB w="19050" cap="flat" cmpd="sng" algn="ctr">
                      <a:solidFill>
                        <a:srgbClr val="008000"/>
                      </a:solidFill>
                      <a:prstDash val="solid"/>
                      <a:round/>
                      <a:headEnd type="none" w="med" len="med"/>
                      <a:tailEnd type="none" w="med" len="med"/>
                    </a:lnB>
                  </a:tcPr>
                </a:tc>
                <a:tc>
                  <a:txBody>
                    <a:bodyPr/>
                    <a:lstStyle/>
                    <a:p>
                      <a:pPr marL="68580" algn="ctr">
                        <a:lnSpc>
                          <a:spcPts val="1300"/>
                        </a:lnSpc>
                        <a:spcBef>
                          <a:spcPts val="400"/>
                        </a:spcBef>
                        <a:spcAft>
                          <a:spcPts val="400"/>
                        </a:spcAft>
                      </a:pPr>
                      <a:r>
                        <a:rPr lang="de-CH" sz="1400" dirty="0">
                          <a:effectLst/>
                          <a:latin typeface="+mj-lt"/>
                          <a:ea typeface="Times New Roman" panose="02020603050405020304" pitchFamily="18" charset="0"/>
                          <a:cs typeface="Times New Roman" panose="02020603050405020304" pitchFamily="18" charset="0"/>
                        </a:rPr>
                        <a:t>18</a:t>
                      </a:r>
                    </a:p>
                  </a:txBody>
                  <a:tcPr marL="68580" marR="68580" marT="0" marB="0" anchor="ctr">
                    <a:lnL>
                      <a:noFill/>
                    </a:lnL>
                    <a:lnR>
                      <a:noFill/>
                    </a:lnR>
                    <a:lnT>
                      <a:noFill/>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4270015614"/>
                  </a:ext>
                </a:extLst>
              </a:tr>
            </a:tbl>
          </a:graphicData>
        </a:graphic>
      </p:graphicFrame>
      <p:sp>
        <p:nvSpPr>
          <p:cNvPr id="11" name="Textfeld 10">
            <a:extLst>
              <a:ext uri="{FF2B5EF4-FFF2-40B4-BE49-F238E27FC236}">
                <a16:creationId xmlns:a16="http://schemas.microsoft.com/office/drawing/2014/main" id="{4B37979B-442C-F1EC-DE45-FE6394E89298}"/>
              </a:ext>
            </a:extLst>
          </p:cNvPr>
          <p:cNvSpPr txBox="1"/>
          <p:nvPr/>
        </p:nvSpPr>
        <p:spPr>
          <a:xfrm>
            <a:off x="414938" y="4298715"/>
            <a:ext cx="6208699" cy="469359"/>
          </a:xfrm>
          <a:prstGeom prst="rect">
            <a:avLst/>
          </a:prstGeom>
          <a:noFill/>
        </p:spPr>
        <p:txBody>
          <a:bodyPr wrap="square" rtlCol="0">
            <a:spAutoFit/>
          </a:bodyPr>
          <a:lstStyle/>
          <a:p>
            <a:r>
              <a:rPr lang="de-CH" sz="1100" dirty="0">
                <a:solidFill>
                  <a:srgbClr val="000000"/>
                </a:solidFill>
                <a:effectLst/>
                <a:ea typeface="Times New Roman" panose="02020603050405020304" pitchFamily="18" charset="0"/>
                <a:cs typeface="Times New Roman" panose="02020603050405020304" pitchFamily="18" charset="0"/>
              </a:rPr>
              <a:t>Quelle: Eigene Berechnungen auf Grundlage Bewilligungen Gemeinde Davos sowie Internet-Recherchen</a:t>
            </a:r>
            <a:endParaRPr lang="de-CH" sz="1100" dirty="0">
              <a:effectLst/>
              <a:ea typeface="Times New Roman" panose="02020603050405020304" pitchFamily="18" charset="0"/>
              <a:cs typeface="Times New Roman" panose="02020603050405020304" pitchFamily="18" charset="0"/>
            </a:endParaRPr>
          </a:p>
          <a:p>
            <a:endParaRPr lang="de-CH" dirty="0"/>
          </a:p>
        </p:txBody>
      </p:sp>
    </p:spTree>
    <p:extLst>
      <p:ext uri="{BB962C8B-B14F-4D97-AF65-F5344CB8AC3E}">
        <p14:creationId xmlns:p14="http://schemas.microsoft.com/office/powerpoint/2010/main" val="421178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D7488B-75B5-89F7-08B2-871E010C26B5}"/>
              </a:ext>
            </a:extLst>
          </p:cNvPr>
          <p:cNvSpPr>
            <a:spLocks noGrp="1"/>
          </p:cNvSpPr>
          <p:nvPr>
            <p:ph type="title"/>
          </p:nvPr>
        </p:nvSpPr>
        <p:spPr/>
        <p:txBody>
          <a:bodyPr/>
          <a:lstStyle/>
          <a:p>
            <a:r>
              <a:rPr lang="de-CH" dirty="0"/>
              <a:t>Typologie </a:t>
            </a:r>
            <a:r>
              <a:rPr lang="de-CH" dirty="0" err="1"/>
              <a:t>Temporärbauten</a:t>
            </a:r>
            <a:endParaRPr lang="de-CH" dirty="0"/>
          </a:p>
        </p:txBody>
      </p:sp>
      <p:sp>
        <p:nvSpPr>
          <p:cNvPr id="4" name="Foliennummernplatzhalter 3">
            <a:extLst>
              <a:ext uri="{FF2B5EF4-FFF2-40B4-BE49-F238E27FC236}">
                <a16:creationId xmlns:a16="http://schemas.microsoft.com/office/drawing/2014/main" id="{93DEBA30-4E2E-F08E-CAD6-A3FD7C2688C2}"/>
              </a:ext>
            </a:extLst>
          </p:cNvPr>
          <p:cNvSpPr>
            <a:spLocks noGrp="1"/>
          </p:cNvSpPr>
          <p:nvPr>
            <p:ph type="sldNum" sz="quarter" idx="12"/>
          </p:nvPr>
        </p:nvSpPr>
        <p:spPr/>
        <p:txBody>
          <a:bodyPr/>
          <a:lstStyle/>
          <a:p>
            <a:fld id="{7559FC98-AF75-4A00-A03C-DF9FEBF6BCB9}" type="slidenum">
              <a:rPr lang="de-CH" smtClean="0"/>
              <a:pPr/>
              <a:t>16</a:t>
            </a:fld>
            <a:endParaRPr lang="de-CH"/>
          </a:p>
        </p:txBody>
      </p:sp>
      <p:graphicFrame>
        <p:nvGraphicFramePr>
          <p:cNvPr id="5" name="Tabelle 4">
            <a:extLst>
              <a:ext uri="{FF2B5EF4-FFF2-40B4-BE49-F238E27FC236}">
                <a16:creationId xmlns:a16="http://schemas.microsoft.com/office/drawing/2014/main" id="{39C6D7CE-DAE2-BFE5-231F-161A8D48237A}"/>
              </a:ext>
            </a:extLst>
          </p:cNvPr>
          <p:cNvGraphicFramePr>
            <a:graphicFrameLocks noGrp="1"/>
          </p:cNvGraphicFramePr>
          <p:nvPr>
            <p:extLst>
              <p:ext uri="{D42A27DB-BD31-4B8C-83A1-F6EECF244321}">
                <p14:modId xmlns:p14="http://schemas.microsoft.com/office/powerpoint/2010/main" val="1612248082"/>
              </p:ext>
            </p:extLst>
          </p:nvPr>
        </p:nvGraphicFramePr>
        <p:xfrm>
          <a:off x="358775" y="1051325"/>
          <a:ext cx="8100000" cy="3203574"/>
        </p:xfrm>
        <a:graphic>
          <a:graphicData uri="http://schemas.openxmlformats.org/drawingml/2006/table">
            <a:tbl>
              <a:tblPr firstRow="1" bandRow="1"/>
              <a:tblGrid>
                <a:gridCol w="1349107">
                  <a:extLst>
                    <a:ext uri="{9D8B030D-6E8A-4147-A177-3AD203B41FA5}">
                      <a16:colId xmlns:a16="http://schemas.microsoft.com/office/drawing/2014/main" val="4267788432"/>
                    </a:ext>
                  </a:extLst>
                </a:gridCol>
                <a:gridCol w="1558928">
                  <a:extLst>
                    <a:ext uri="{9D8B030D-6E8A-4147-A177-3AD203B41FA5}">
                      <a16:colId xmlns:a16="http://schemas.microsoft.com/office/drawing/2014/main" val="2315409852"/>
                    </a:ext>
                  </a:extLst>
                </a:gridCol>
                <a:gridCol w="1525000">
                  <a:extLst>
                    <a:ext uri="{9D8B030D-6E8A-4147-A177-3AD203B41FA5}">
                      <a16:colId xmlns:a16="http://schemas.microsoft.com/office/drawing/2014/main" val="3697445707"/>
                    </a:ext>
                  </a:extLst>
                </a:gridCol>
                <a:gridCol w="1882143">
                  <a:extLst>
                    <a:ext uri="{9D8B030D-6E8A-4147-A177-3AD203B41FA5}">
                      <a16:colId xmlns:a16="http://schemas.microsoft.com/office/drawing/2014/main" val="491610652"/>
                    </a:ext>
                  </a:extLst>
                </a:gridCol>
                <a:gridCol w="1784822">
                  <a:extLst>
                    <a:ext uri="{9D8B030D-6E8A-4147-A177-3AD203B41FA5}">
                      <a16:colId xmlns:a16="http://schemas.microsoft.com/office/drawing/2014/main" val="627577857"/>
                    </a:ext>
                  </a:extLst>
                </a:gridCol>
              </a:tblGrid>
              <a:tr h="960008">
                <a:tc>
                  <a:txBody>
                    <a:bodyPr/>
                    <a:lstStyle/>
                    <a:p>
                      <a:pPr marL="68580" algn="ctr">
                        <a:lnSpc>
                          <a:spcPts val="1300"/>
                        </a:lnSpc>
                      </a:pPr>
                      <a:endParaRPr lang="de-CH" sz="1400">
                        <a:effectLst/>
                        <a:latin typeface="+mn-lt"/>
                      </a:endParaRPr>
                    </a:p>
                  </a:txBody>
                  <a:tcPr marL="67199" marR="67199"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68580" algn="ctr">
                        <a:lnSpc>
                          <a:spcPts val="1300"/>
                        </a:lnSpc>
                        <a:spcBef>
                          <a:spcPts val="400"/>
                        </a:spcBef>
                        <a:spcAft>
                          <a:spcPts val="400"/>
                        </a:spcAft>
                      </a:pPr>
                      <a:r>
                        <a:rPr lang="de-CH" sz="1400" b="1">
                          <a:effectLst/>
                          <a:latin typeface="+mn-lt"/>
                          <a:ea typeface="Times New Roman" panose="02020603050405020304" pitchFamily="18" charset="0"/>
                          <a:cs typeface="Times New Roman" panose="02020603050405020304" pitchFamily="18" charset="0"/>
                        </a:rPr>
                        <a:t>Objekt</a:t>
                      </a:r>
                      <a:endParaRPr lang="de-CH" sz="1400">
                        <a:effectLst/>
                        <a:latin typeface="+mn-lt"/>
                        <a:ea typeface="Times New Roman" panose="02020603050405020304" pitchFamily="18" charset="0"/>
                        <a:cs typeface="Times New Roman" panose="02020603050405020304" pitchFamily="18" charset="0"/>
                      </a:endParaRPr>
                    </a:p>
                  </a:txBody>
                  <a:tcPr marL="67199" marR="67199"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68580" algn="ctr">
                        <a:lnSpc>
                          <a:spcPts val="1300"/>
                        </a:lnSpc>
                        <a:spcBef>
                          <a:spcPts val="400"/>
                        </a:spcBef>
                        <a:spcAft>
                          <a:spcPts val="400"/>
                        </a:spcAft>
                      </a:pPr>
                      <a:r>
                        <a:rPr lang="de-CH" sz="1400" b="1" kern="1200">
                          <a:effectLst/>
                          <a:latin typeface="+mn-lt"/>
                          <a:ea typeface="Times New Roman" panose="02020603050405020304" pitchFamily="18" charset="0"/>
                          <a:cs typeface="Arial" panose="020B0604020202020204" pitchFamily="34" charset="0"/>
                        </a:rPr>
                        <a:t>Raum-</a:t>
                      </a:r>
                      <a:br>
                        <a:rPr lang="de-CH" sz="1400" b="1" kern="1200">
                          <a:effectLst/>
                          <a:latin typeface="+mn-lt"/>
                          <a:ea typeface="Times New Roman" panose="02020603050405020304" pitchFamily="18" charset="0"/>
                          <a:cs typeface="Arial" panose="020B0604020202020204" pitchFamily="34" charset="0"/>
                        </a:rPr>
                      </a:br>
                      <a:r>
                        <a:rPr lang="de-CH" sz="1400" b="1" kern="1200">
                          <a:effectLst/>
                          <a:latin typeface="+mn-lt"/>
                          <a:ea typeface="Times New Roman" panose="02020603050405020304" pitchFamily="18" charset="0"/>
                          <a:cs typeface="Arial" panose="020B0604020202020204" pitchFamily="34" charset="0"/>
                        </a:rPr>
                        <a:t>programm</a:t>
                      </a:r>
                      <a:endParaRPr lang="de-CH" sz="1400">
                        <a:effectLst/>
                        <a:latin typeface="+mn-lt"/>
                        <a:ea typeface="Times New Roman" panose="02020603050405020304" pitchFamily="18" charset="0"/>
                        <a:cs typeface="Times New Roman" panose="02020603050405020304" pitchFamily="18" charset="0"/>
                      </a:endParaRPr>
                    </a:p>
                  </a:txBody>
                  <a:tcPr marL="67199" marR="67199"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68580" marR="204470" algn="ctr">
                        <a:lnSpc>
                          <a:spcPts val="1300"/>
                        </a:lnSpc>
                        <a:spcBef>
                          <a:spcPts val="400"/>
                        </a:spcBef>
                        <a:spcAft>
                          <a:spcPts val="400"/>
                        </a:spcAft>
                      </a:pPr>
                      <a:r>
                        <a:rPr lang="de-CH" sz="1400" b="1" kern="1200">
                          <a:effectLst/>
                          <a:latin typeface="+mn-lt"/>
                          <a:ea typeface="Times New Roman" panose="02020603050405020304" pitchFamily="18" charset="0"/>
                          <a:cs typeface="Arial" panose="020B0604020202020204" pitchFamily="34" charset="0"/>
                        </a:rPr>
                        <a:t>Aufwand</a:t>
                      </a:r>
                      <a:br>
                        <a:rPr lang="de-CH" sz="1400" b="1" kern="1200">
                          <a:effectLst/>
                          <a:latin typeface="+mn-lt"/>
                          <a:ea typeface="Times New Roman" panose="02020603050405020304" pitchFamily="18" charset="0"/>
                          <a:cs typeface="Arial" panose="020B0604020202020204" pitchFamily="34" charset="0"/>
                        </a:rPr>
                      </a:br>
                      <a:r>
                        <a:rPr lang="de-CH" sz="1400" b="1" kern="1200">
                          <a:effectLst/>
                          <a:latin typeface="+mn-lt"/>
                          <a:ea typeface="Times New Roman" panose="02020603050405020304" pitchFamily="18" charset="0"/>
                          <a:cs typeface="Arial" panose="020B0604020202020204" pitchFamily="34" charset="0"/>
                        </a:rPr>
                        <a:t>Planung, Bau, Gestaltung</a:t>
                      </a:r>
                      <a:endParaRPr lang="de-CH" sz="1400">
                        <a:effectLst/>
                        <a:latin typeface="+mn-lt"/>
                        <a:ea typeface="Times New Roman" panose="02020603050405020304" pitchFamily="18" charset="0"/>
                        <a:cs typeface="Times New Roman" panose="02020603050405020304" pitchFamily="18" charset="0"/>
                      </a:endParaRPr>
                    </a:p>
                  </a:txBody>
                  <a:tcPr marL="67199" marR="67199"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68580" marR="204470" algn="ctr">
                        <a:lnSpc>
                          <a:spcPts val="1300"/>
                        </a:lnSpc>
                        <a:spcBef>
                          <a:spcPts val="400"/>
                        </a:spcBef>
                        <a:spcAft>
                          <a:spcPts val="400"/>
                        </a:spcAft>
                      </a:pPr>
                      <a:r>
                        <a:rPr lang="de-CH" sz="1400" b="1" kern="1200">
                          <a:effectLst/>
                          <a:latin typeface="+mn-lt"/>
                          <a:ea typeface="Times New Roman" panose="02020603050405020304" pitchFamily="18" charset="0"/>
                          <a:cs typeface="Arial" panose="020B0604020202020204" pitchFamily="34" charset="0"/>
                        </a:rPr>
                        <a:t>Aufwand</a:t>
                      </a:r>
                      <a:br>
                        <a:rPr lang="de-CH" sz="1400" b="1" kern="1200">
                          <a:effectLst/>
                          <a:latin typeface="+mn-lt"/>
                          <a:ea typeface="Times New Roman" panose="02020603050405020304" pitchFamily="18" charset="0"/>
                          <a:cs typeface="Arial" panose="020B0604020202020204" pitchFamily="34" charset="0"/>
                        </a:rPr>
                      </a:br>
                      <a:r>
                        <a:rPr lang="de-CH" sz="1400" b="1" kern="1200">
                          <a:effectLst/>
                          <a:latin typeface="+mn-lt"/>
                          <a:ea typeface="Times New Roman" panose="02020603050405020304" pitchFamily="18" charset="0"/>
                          <a:cs typeface="Arial" panose="020B0604020202020204" pitchFamily="34" charset="0"/>
                        </a:rPr>
                        <a:t>Bespielung</a:t>
                      </a:r>
                      <a:endParaRPr lang="de-CH" sz="1400">
                        <a:effectLst/>
                        <a:latin typeface="+mn-lt"/>
                        <a:ea typeface="Times New Roman" panose="02020603050405020304" pitchFamily="18" charset="0"/>
                        <a:cs typeface="Times New Roman" panose="02020603050405020304" pitchFamily="18" charset="0"/>
                      </a:endParaRPr>
                    </a:p>
                  </a:txBody>
                  <a:tcPr marL="67199" marR="67199"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747584753"/>
                  </a:ext>
                </a:extLst>
              </a:tr>
              <a:tr h="960008">
                <a:tc>
                  <a:txBody>
                    <a:bodyPr/>
                    <a:lstStyle/>
                    <a:p>
                      <a:pPr marL="68580" algn="ctr">
                        <a:lnSpc>
                          <a:spcPts val="1300"/>
                        </a:lnSpc>
                        <a:spcBef>
                          <a:spcPts val="400"/>
                        </a:spcBef>
                        <a:spcAft>
                          <a:spcPts val="400"/>
                        </a:spcAft>
                      </a:pPr>
                      <a:r>
                        <a:rPr lang="de-CH" sz="1400" b="1" kern="1200">
                          <a:solidFill>
                            <a:srgbClr val="000000"/>
                          </a:solidFill>
                          <a:effectLst/>
                          <a:latin typeface="+mn-lt"/>
                          <a:ea typeface="Times New Roman" panose="02020603050405020304" pitchFamily="18" charset="0"/>
                          <a:cs typeface="Arial" panose="020B0604020202020204" pitchFamily="34" charset="0"/>
                        </a:rPr>
                        <a:t>Typ</a:t>
                      </a:r>
                      <a:br>
                        <a:rPr lang="de-CH" sz="1400" b="1" kern="1200">
                          <a:solidFill>
                            <a:srgbClr val="000000"/>
                          </a:solidFill>
                          <a:effectLst/>
                          <a:latin typeface="+mn-lt"/>
                          <a:ea typeface="Times New Roman" panose="02020603050405020304" pitchFamily="18" charset="0"/>
                          <a:cs typeface="Arial" panose="020B0604020202020204" pitchFamily="34" charset="0"/>
                        </a:rPr>
                      </a:br>
                      <a:r>
                        <a:rPr lang="de-CH" sz="1400" b="1" kern="1200">
                          <a:solidFill>
                            <a:srgbClr val="000000"/>
                          </a:solidFill>
                          <a:effectLst/>
                          <a:latin typeface="+mn-lt"/>
                          <a:ea typeface="Times New Roman" panose="02020603050405020304" pitchFamily="18" charset="0"/>
                          <a:cs typeface="Arial" panose="020B0604020202020204" pitchFamily="34" charset="0"/>
                        </a:rPr>
                        <a:t>Systembau</a:t>
                      </a:r>
                      <a:endParaRPr lang="de-CH" sz="1400">
                        <a:effectLst/>
                        <a:latin typeface="+mn-lt"/>
                        <a:ea typeface="Times New Roman" panose="02020603050405020304" pitchFamily="18" charset="0"/>
                        <a:cs typeface="Times New Roman" panose="02020603050405020304" pitchFamily="18" charset="0"/>
                      </a:endParaRPr>
                    </a:p>
                  </a:txBody>
                  <a:tcPr marL="67199" marR="67199"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marL="68580" algn="ctr">
                        <a:lnSpc>
                          <a:spcPts val="1300"/>
                        </a:lnSpc>
                        <a:spcBef>
                          <a:spcPts val="400"/>
                        </a:spcBef>
                        <a:spcAft>
                          <a:spcPts val="400"/>
                        </a:spcAft>
                      </a:pPr>
                      <a:r>
                        <a:rPr lang="de-CH" sz="1400">
                          <a:effectLst/>
                          <a:latin typeface="+mn-lt"/>
                          <a:ea typeface="Times New Roman" panose="02020603050405020304" pitchFamily="18" charset="0"/>
                          <a:cs typeface="Times New Roman" panose="02020603050405020304" pitchFamily="18" charset="0"/>
                        </a:rPr>
                        <a:t>Container- oder Fertigmodule </a:t>
                      </a:r>
                    </a:p>
                  </a:txBody>
                  <a:tcPr marL="67199" marR="67199"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marL="68580" algn="ctr">
                        <a:lnSpc>
                          <a:spcPts val="1300"/>
                        </a:lnSpc>
                        <a:spcBef>
                          <a:spcPts val="400"/>
                        </a:spcBef>
                        <a:spcAft>
                          <a:spcPts val="400"/>
                        </a:spcAft>
                      </a:pPr>
                      <a:r>
                        <a:rPr lang="de-CH" sz="1400" kern="1200">
                          <a:solidFill>
                            <a:srgbClr val="000000"/>
                          </a:solidFill>
                          <a:effectLst/>
                          <a:latin typeface="+mn-lt"/>
                          <a:ea typeface="Times New Roman" panose="02020603050405020304" pitchFamily="18" charset="0"/>
                          <a:cs typeface="Arial" panose="020B0604020202020204" pitchFamily="34" charset="0"/>
                        </a:rPr>
                        <a:t>Meetings, Events, Büros</a:t>
                      </a:r>
                      <a:endParaRPr lang="de-CH" sz="1400">
                        <a:effectLst/>
                        <a:latin typeface="+mn-lt"/>
                        <a:ea typeface="Times New Roman" panose="02020603050405020304" pitchFamily="18" charset="0"/>
                        <a:cs typeface="Times New Roman" panose="02020603050405020304" pitchFamily="18" charset="0"/>
                      </a:endParaRPr>
                    </a:p>
                  </a:txBody>
                  <a:tcPr marL="67199" marR="67199"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marL="68580" algn="ctr">
                        <a:lnSpc>
                          <a:spcPts val="1300"/>
                        </a:lnSpc>
                        <a:spcBef>
                          <a:spcPts val="400"/>
                        </a:spcBef>
                        <a:spcAft>
                          <a:spcPts val="400"/>
                        </a:spcAft>
                      </a:pPr>
                      <a:r>
                        <a:rPr lang="de-CH" sz="1400" kern="1200">
                          <a:solidFill>
                            <a:srgbClr val="000000"/>
                          </a:solidFill>
                          <a:effectLst/>
                          <a:latin typeface="+mn-lt"/>
                          <a:ea typeface="Times New Roman" panose="02020603050405020304" pitchFamily="18" charset="0"/>
                          <a:cs typeface="Arial" panose="020B0604020202020204" pitchFamily="34" charset="0"/>
                        </a:rPr>
                        <a:t>mittel – hoch</a:t>
                      </a:r>
                      <a:br>
                        <a:rPr lang="de-CH" sz="1400" kern="1200">
                          <a:solidFill>
                            <a:srgbClr val="000000"/>
                          </a:solidFill>
                          <a:effectLst/>
                          <a:latin typeface="+mn-lt"/>
                          <a:ea typeface="Times New Roman" panose="02020603050405020304" pitchFamily="18" charset="0"/>
                          <a:cs typeface="Arial" panose="020B0604020202020204" pitchFamily="34" charset="0"/>
                        </a:rPr>
                      </a:br>
                      <a:r>
                        <a:rPr lang="de-CH" sz="1400" kern="1200">
                          <a:solidFill>
                            <a:srgbClr val="000000"/>
                          </a:solidFill>
                          <a:effectLst/>
                          <a:latin typeface="+mn-lt"/>
                          <a:ea typeface="Times New Roman" panose="02020603050405020304" pitchFamily="18" charset="0"/>
                          <a:cs typeface="Arial" panose="020B0604020202020204" pitchFamily="34" charset="0"/>
                        </a:rPr>
                        <a:t>(u.a. Innenausbau, eigene Sanitäranlagen)</a:t>
                      </a:r>
                      <a:endParaRPr lang="de-CH" sz="1400">
                        <a:effectLst/>
                        <a:latin typeface="+mn-lt"/>
                        <a:ea typeface="Times New Roman" panose="02020603050405020304" pitchFamily="18" charset="0"/>
                        <a:cs typeface="Times New Roman" panose="02020603050405020304" pitchFamily="18" charset="0"/>
                      </a:endParaRPr>
                    </a:p>
                  </a:txBody>
                  <a:tcPr marL="67199" marR="67199"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marL="68580" algn="ctr">
                        <a:lnSpc>
                          <a:spcPts val="1300"/>
                        </a:lnSpc>
                        <a:spcBef>
                          <a:spcPts val="400"/>
                        </a:spcBef>
                        <a:spcAft>
                          <a:spcPts val="400"/>
                        </a:spcAft>
                      </a:pPr>
                      <a:r>
                        <a:rPr lang="de-CH" sz="1400" kern="1200">
                          <a:solidFill>
                            <a:srgbClr val="000000"/>
                          </a:solidFill>
                          <a:effectLst/>
                          <a:latin typeface="+mn-lt"/>
                          <a:ea typeface="Times New Roman" panose="02020603050405020304" pitchFamily="18" charset="0"/>
                          <a:cs typeface="Arial" panose="020B0604020202020204" pitchFamily="34" charset="0"/>
                        </a:rPr>
                        <a:t>hoch</a:t>
                      </a:r>
                      <a:br>
                        <a:rPr lang="de-CH" sz="1400" kern="1200">
                          <a:solidFill>
                            <a:srgbClr val="000000"/>
                          </a:solidFill>
                          <a:effectLst/>
                          <a:latin typeface="+mn-lt"/>
                          <a:ea typeface="Times New Roman" panose="02020603050405020304" pitchFamily="18" charset="0"/>
                          <a:cs typeface="Arial" panose="020B0604020202020204" pitchFamily="34" charset="0"/>
                        </a:rPr>
                      </a:br>
                      <a:r>
                        <a:rPr lang="de-CH" sz="1400" kern="1200">
                          <a:solidFill>
                            <a:srgbClr val="000000"/>
                          </a:solidFill>
                          <a:effectLst/>
                          <a:latin typeface="+mn-lt"/>
                          <a:ea typeface="Times New Roman" panose="02020603050405020304" pitchFamily="18" charset="0"/>
                          <a:cs typeface="Arial" panose="020B0604020202020204" pitchFamily="34" charset="0"/>
                        </a:rPr>
                        <a:t>(u.a. laufendes Catering, grosse Events)</a:t>
                      </a:r>
                      <a:endParaRPr lang="de-CH" sz="1400">
                        <a:effectLst/>
                        <a:latin typeface="+mn-lt"/>
                        <a:ea typeface="Times New Roman" panose="02020603050405020304" pitchFamily="18" charset="0"/>
                        <a:cs typeface="Times New Roman" panose="02020603050405020304" pitchFamily="18" charset="0"/>
                      </a:endParaRPr>
                    </a:p>
                  </a:txBody>
                  <a:tcPr marL="67199" marR="67199" marT="0" marB="0" anchor="ctr">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1424061505"/>
                  </a:ext>
                </a:extLst>
              </a:tr>
              <a:tr h="1283558">
                <a:tc>
                  <a:txBody>
                    <a:bodyPr/>
                    <a:lstStyle/>
                    <a:p>
                      <a:pPr marL="68580" algn="ctr">
                        <a:lnSpc>
                          <a:spcPts val="1300"/>
                        </a:lnSpc>
                        <a:spcBef>
                          <a:spcPts val="400"/>
                        </a:spcBef>
                        <a:spcAft>
                          <a:spcPts val="400"/>
                        </a:spcAft>
                      </a:pPr>
                      <a:r>
                        <a:rPr lang="de-CH" sz="1400" b="1" kern="1200">
                          <a:solidFill>
                            <a:srgbClr val="000000"/>
                          </a:solidFill>
                          <a:effectLst/>
                          <a:latin typeface="+mn-lt"/>
                          <a:ea typeface="Times New Roman" panose="02020603050405020304" pitchFamily="18" charset="0"/>
                          <a:cs typeface="Arial" panose="020B0604020202020204" pitchFamily="34" charset="0"/>
                        </a:rPr>
                        <a:t>Typ</a:t>
                      </a:r>
                      <a:br>
                        <a:rPr lang="de-CH" sz="1400" b="1" kern="1200">
                          <a:solidFill>
                            <a:srgbClr val="000000"/>
                          </a:solidFill>
                          <a:effectLst/>
                          <a:latin typeface="+mn-lt"/>
                          <a:ea typeface="Times New Roman" panose="02020603050405020304" pitchFamily="18" charset="0"/>
                          <a:cs typeface="Arial" panose="020B0604020202020204" pitchFamily="34" charset="0"/>
                        </a:rPr>
                      </a:br>
                      <a:r>
                        <a:rPr lang="de-CH" sz="1400" b="1" kern="1200">
                          <a:solidFill>
                            <a:srgbClr val="000000"/>
                          </a:solidFill>
                          <a:effectLst/>
                          <a:latin typeface="+mn-lt"/>
                          <a:ea typeface="Times New Roman" panose="02020603050405020304" pitchFamily="18" charset="0"/>
                          <a:cs typeface="Arial" panose="020B0604020202020204" pitchFamily="34" charset="0"/>
                        </a:rPr>
                        <a:t>Sonderbau</a:t>
                      </a:r>
                      <a:endParaRPr lang="de-CH" sz="1400">
                        <a:effectLst/>
                        <a:latin typeface="+mn-lt"/>
                        <a:ea typeface="Times New Roman" panose="02020603050405020304" pitchFamily="18" charset="0"/>
                        <a:cs typeface="Times New Roman" panose="02020603050405020304" pitchFamily="18" charset="0"/>
                      </a:endParaRPr>
                    </a:p>
                  </a:txBody>
                  <a:tcPr marL="67199" marR="67199" marT="0" marB="0" anchor="ctr">
                    <a:lnL>
                      <a:noFill/>
                    </a:lnL>
                    <a:lnR>
                      <a:noFill/>
                    </a:lnR>
                    <a:lnT>
                      <a:noFill/>
                    </a:lnT>
                    <a:lnB w="19050" cap="flat" cmpd="sng" algn="ctr">
                      <a:solidFill>
                        <a:srgbClr val="008000"/>
                      </a:solidFill>
                      <a:prstDash val="solid"/>
                      <a:round/>
                      <a:headEnd type="none" w="med" len="med"/>
                      <a:tailEnd type="none" w="med" len="med"/>
                    </a:lnB>
                  </a:tcPr>
                </a:tc>
                <a:tc>
                  <a:txBody>
                    <a:bodyPr/>
                    <a:lstStyle/>
                    <a:p>
                      <a:pPr marL="68580" algn="ctr">
                        <a:lnSpc>
                          <a:spcPts val="1300"/>
                        </a:lnSpc>
                        <a:spcBef>
                          <a:spcPts val="400"/>
                        </a:spcBef>
                        <a:spcAft>
                          <a:spcPts val="400"/>
                        </a:spcAft>
                      </a:pPr>
                      <a:r>
                        <a:rPr lang="de-CH" sz="1400" dirty="0">
                          <a:effectLst/>
                          <a:latin typeface="+mn-lt"/>
                          <a:ea typeface="Times New Roman" panose="02020603050405020304" pitchFamily="18" charset="0"/>
                          <a:cs typeface="Times New Roman" panose="02020603050405020304" pitchFamily="18" charset="0"/>
                        </a:rPr>
                        <a:t>Kunden-spezifischer</a:t>
                      </a:r>
                      <a:br>
                        <a:rPr lang="de-CH" sz="1400" dirty="0">
                          <a:effectLst/>
                          <a:latin typeface="+mn-lt"/>
                          <a:ea typeface="Times New Roman" panose="02020603050405020304" pitchFamily="18" charset="0"/>
                          <a:cs typeface="Times New Roman" panose="02020603050405020304" pitchFamily="18" charset="0"/>
                        </a:rPr>
                      </a:br>
                      <a:r>
                        <a:rPr lang="de-CH" sz="1400" dirty="0">
                          <a:effectLst/>
                          <a:latin typeface="+mn-lt"/>
                          <a:ea typeface="Times New Roman" panose="02020603050405020304" pitchFamily="18" charset="0"/>
                          <a:cs typeface="Times New Roman" panose="02020603050405020304" pitchFamily="18" charset="0"/>
                        </a:rPr>
                        <a:t>(Holz-)Bau </a:t>
                      </a:r>
                    </a:p>
                  </a:txBody>
                  <a:tcPr marL="67199" marR="67199" marT="0" marB="0" anchor="ctr">
                    <a:lnL>
                      <a:noFill/>
                    </a:lnL>
                    <a:lnR>
                      <a:noFill/>
                    </a:lnR>
                    <a:lnT>
                      <a:noFill/>
                    </a:lnT>
                    <a:lnB w="19050" cap="flat" cmpd="sng" algn="ctr">
                      <a:solidFill>
                        <a:srgbClr val="008000"/>
                      </a:solidFill>
                      <a:prstDash val="solid"/>
                      <a:round/>
                      <a:headEnd type="none" w="med" len="med"/>
                      <a:tailEnd type="none" w="med" len="med"/>
                    </a:lnB>
                  </a:tcPr>
                </a:tc>
                <a:tc>
                  <a:txBody>
                    <a:bodyPr/>
                    <a:lstStyle/>
                    <a:p>
                      <a:pPr marL="68580" algn="ctr">
                        <a:lnSpc>
                          <a:spcPts val="1300"/>
                        </a:lnSpc>
                        <a:spcBef>
                          <a:spcPts val="400"/>
                        </a:spcBef>
                        <a:spcAft>
                          <a:spcPts val="400"/>
                        </a:spcAft>
                      </a:pPr>
                      <a:r>
                        <a:rPr lang="de-CH" sz="1400" kern="1200">
                          <a:solidFill>
                            <a:srgbClr val="000000"/>
                          </a:solidFill>
                          <a:effectLst/>
                          <a:latin typeface="+mn-lt"/>
                          <a:ea typeface="Times New Roman" panose="02020603050405020304" pitchFamily="18" charset="0"/>
                          <a:cs typeface="Arial" panose="020B0604020202020204" pitchFamily="34" charset="0"/>
                        </a:rPr>
                        <a:t>Meetings, Events, Büros</a:t>
                      </a:r>
                      <a:endParaRPr lang="de-CH" sz="1400">
                        <a:effectLst/>
                        <a:latin typeface="+mn-lt"/>
                        <a:ea typeface="Times New Roman" panose="02020603050405020304" pitchFamily="18" charset="0"/>
                        <a:cs typeface="Times New Roman" panose="02020603050405020304" pitchFamily="18" charset="0"/>
                      </a:endParaRPr>
                    </a:p>
                  </a:txBody>
                  <a:tcPr marL="67199" marR="67199" marT="0" marB="0" anchor="ctr">
                    <a:lnL>
                      <a:noFill/>
                    </a:lnL>
                    <a:lnR>
                      <a:noFill/>
                    </a:lnR>
                    <a:lnT>
                      <a:noFill/>
                    </a:lnT>
                    <a:lnB w="19050" cap="flat" cmpd="sng" algn="ctr">
                      <a:solidFill>
                        <a:srgbClr val="008000"/>
                      </a:solidFill>
                      <a:prstDash val="solid"/>
                      <a:round/>
                      <a:headEnd type="none" w="med" len="med"/>
                      <a:tailEnd type="none" w="med" len="med"/>
                    </a:lnB>
                  </a:tcPr>
                </a:tc>
                <a:tc>
                  <a:txBody>
                    <a:bodyPr/>
                    <a:lstStyle/>
                    <a:p>
                      <a:pPr marL="68580" algn="ctr">
                        <a:lnSpc>
                          <a:spcPts val="1300"/>
                        </a:lnSpc>
                        <a:spcBef>
                          <a:spcPts val="400"/>
                        </a:spcBef>
                        <a:spcAft>
                          <a:spcPts val="400"/>
                        </a:spcAft>
                      </a:pPr>
                      <a:r>
                        <a:rPr lang="de-CH" sz="1400" kern="1200">
                          <a:solidFill>
                            <a:srgbClr val="000000"/>
                          </a:solidFill>
                          <a:effectLst/>
                          <a:latin typeface="+mn-lt"/>
                          <a:ea typeface="Times New Roman" panose="02020603050405020304" pitchFamily="18" charset="0"/>
                          <a:cs typeface="Arial" panose="020B0604020202020204" pitchFamily="34" charset="0"/>
                        </a:rPr>
                        <a:t>hoch</a:t>
                      </a:r>
                      <a:br>
                        <a:rPr lang="de-CH" sz="1400" kern="1200">
                          <a:solidFill>
                            <a:srgbClr val="000000"/>
                          </a:solidFill>
                          <a:effectLst/>
                          <a:latin typeface="+mn-lt"/>
                          <a:ea typeface="Times New Roman" panose="02020603050405020304" pitchFamily="18" charset="0"/>
                          <a:cs typeface="Arial" panose="020B0604020202020204" pitchFamily="34" charset="0"/>
                        </a:rPr>
                      </a:br>
                      <a:r>
                        <a:rPr lang="de-CH" sz="1400" kern="1200">
                          <a:solidFill>
                            <a:srgbClr val="000000"/>
                          </a:solidFill>
                          <a:effectLst/>
                          <a:latin typeface="+mn-lt"/>
                          <a:ea typeface="Times New Roman" panose="02020603050405020304" pitchFamily="18" charset="0"/>
                          <a:cs typeface="Arial" panose="020B0604020202020204" pitchFamily="34" charset="0"/>
                        </a:rPr>
                        <a:t>(u.a. Spezialanfertigung, Innenausbau, eigene Sanitäranlagen)</a:t>
                      </a:r>
                      <a:endParaRPr lang="de-CH" sz="1400">
                        <a:effectLst/>
                        <a:latin typeface="+mn-lt"/>
                        <a:ea typeface="Times New Roman" panose="02020603050405020304" pitchFamily="18" charset="0"/>
                        <a:cs typeface="Times New Roman" panose="02020603050405020304" pitchFamily="18" charset="0"/>
                      </a:endParaRPr>
                    </a:p>
                  </a:txBody>
                  <a:tcPr marL="67199" marR="67199" marT="0" marB="0" anchor="ctr">
                    <a:lnL>
                      <a:noFill/>
                    </a:lnL>
                    <a:lnR>
                      <a:noFill/>
                    </a:lnR>
                    <a:lnT>
                      <a:noFill/>
                    </a:lnT>
                    <a:lnB w="19050" cap="flat" cmpd="sng" algn="ctr">
                      <a:solidFill>
                        <a:srgbClr val="008000"/>
                      </a:solidFill>
                      <a:prstDash val="solid"/>
                      <a:round/>
                      <a:headEnd type="none" w="med" len="med"/>
                      <a:tailEnd type="none" w="med" len="med"/>
                    </a:lnB>
                  </a:tcPr>
                </a:tc>
                <a:tc>
                  <a:txBody>
                    <a:bodyPr/>
                    <a:lstStyle/>
                    <a:p>
                      <a:pPr marL="68580" algn="ctr">
                        <a:lnSpc>
                          <a:spcPts val="1300"/>
                        </a:lnSpc>
                        <a:spcBef>
                          <a:spcPts val="400"/>
                        </a:spcBef>
                        <a:spcAft>
                          <a:spcPts val="400"/>
                        </a:spcAft>
                      </a:pPr>
                      <a:r>
                        <a:rPr lang="de-CH" sz="1400" kern="1200" dirty="0">
                          <a:solidFill>
                            <a:srgbClr val="000000"/>
                          </a:solidFill>
                          <a:effectLst/>
                          <a:latin typeface="+mn-lt"/>
                          <a:ea typeface="Times New Roman" panose="02020603050405020304" pitchFamily="18" charset="0"/>
                          <a:cs typeface="Arial" panose="020B0604020202020204" pitchFamily="34" charset="0"/>
                        </a:rPr>
                        <a:t>hoch</a:t>
                      </a:r>
                      <a:br>
                        <a:rPr lang="de-CH" sz="1400" kern="1200" dirty="0">
                          <a:solidFill>
                            <a:srgbClr val="000000"/>
                          </a:solidFill>
                          <a:effectLst/>
                          <a:latin typeface="+mn-lt"/>
                          <a:ea typeface="Times New Roman" panose="02020603050405020304" pitchFamily="18" charset="0"/>
                          <a:cs typeface="Arial" panose="020B0604020202020204" pitchFamily="34" charset="0"/>
                        </a:rPr>
                      </a:br>
                      <a:r>
                        <a:rPr lang="de-CH" sz="1400" kern="1200" dirty="0">
                          <a:solidFill>
                            <a:srgbClr val="000000"/>
                          </a:solidFill>
                          <a:effectLst/>
                          <a:latin typeface="+mn-lt"/>
                          <a:ea typeface="Times New Roman" panose="02020603050405020304" pitchFamily="18" charset="0"/>
                          <a:cs typeface="Arial" panose="020B0604020202020204" pitchFamily="34" charset="0"/>
                        </a:rPr>
                        <a:t>(u.a. laufendes Catering, grosse Events)</a:t>
                      </a:r>
                      <a:endParaRPr lang="de-CH" sz="1400" dirty="0">
                        <a:effectLst/>
                        <a:latin typeface="+mn-lt"/>
                        <a:ea typeface="Times New Roman" panose="02020603050405020304" pitchFamily="18" charset="0"/>
                        <a:cs typeface="Times New Roman" panose="02020603050405020304" pitchFamily="18" charset="0"/>
                      </a:endParaRPr>
                    </a:p>
                  </a:txBody>
                  <a:tcPr marL="67199" marR="67199" marT="0" marB="0" anchor="ctr">
                    <a:lnL>
                      <a:noFill/>
                    </a:lnL>
                    <a:lnR>
                      <a:noFill/>
                    </a:lnR>
                    <a:lnT>
                      <a:noFill/>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711218857"/>
                  </a:ext>
                </a:extLst>
              </a:tr>
            </a:tbl>
          </a:graphicData>
        </a:graphic>
      </p:graphicFrame>
      <p:sp>
        <p:nvSpPr>
          <p:cNvPr id="6" name="Textfeld 5">
            <a:extLst>
              <a:ext uri="{FF2B5EF4-FFF2-40B4-BE49-F238E27FC236}">
                <a16:creationId xmlns:a16="http://schemas.microsoft.com/office/drawing/2014/main" id="{EA31F071-6131-AD1F-B473-113BA85E48A2}"/>
              </a:ext>
            </a:extLst>
          </p:cNvPr>
          <p:cNvSpPr txBox="1"/>
          <p:nvPr/>
        </p:nvSpPr>
        <p:spPr>
          <a:xfrm>
            <a:off x="414938" y="4298715"/>
            <a:ext cx="6208699" cy="469359"/>
          </a:xfrm>
          <a:prstGeom prst="rect">
            <a:avLst/>
          </a:prstGeom>
          <a:noFill/>
        </p:spPr>
        <p:txBody>
          <a:bodyPr wrap="square" rtlCol="0">
            <a:spAutoFit/>
          </a:bodyPr>
          <a:lstStyle/>
          <a:p>
            <a:r>
              <a:rPr lang="de-CH" sz="1100" dirty="0">
                <a:solidFill>
                  <a:srgbClr val="000000"/>
                </a:solidFill>
                <a:effectLst/>
                <a:ea typeface="Times New Roman" panose="02020603050405020304" pitchFamily="18" charset="0"/>
                <a:cs typeface="Times New Roman" panose="02020603050405020304" pitchFamily="18" charset="0"/>
              </a:rPr>
              <a:t>Quelle: Eigene Darstellung IMP-HSG</a:t>
            </a:r>
            <a:endParaRPr lang="de-CH" sz="1100" dirty="0">
              <a:effectLst/>
              <a:ea typeface="Times New Roman" panose="02020603050405020304" pitchFamily="18" charset="0"/>
              <a:cs typeface="Times New Roman" panose="02020603050405020304" pitchFamily="18" charset="0"/>
            </a:endParaRPr>
          </a:p>
          <a:p>
            <a:endParaRPr lang="de-CH" dirty="0"/>
          </a:p>
        </p:txBody>
      </p:sp>
    </p:spTree>
    <p:extLst>
      <p:ext uri="{BB962C8B-B14F-4D97-AF65-F5344CB8AC3E}">
        <p14:creationId xmlns:p14="http://schemas.microsoft.com/office/powerpoint/2010/main" val="3475133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4FE11F-935D-8F0C-3F3C-877EA1FB9FFE}"/>
              </a:ext>
            </a:extLst>
          </p:cNvPr>
          <p:cNvSpPr>
            <a:spLocks noGrp="1"/>
          </p:cNvSpPr>
          <p:nvPr>
            <p:ph type="title"/>
          </p:nvPr>
        </p:nvSpPr>
        <p:spPr/>
        <p:txBody>
          <a:bodyPr/>
          <a:lstStyle/>
          <a:p>
            <a:r>
              <a:rPr lang="de-CH" dirty="0"/>
              <a:t>Beispiele für </a:t>
            </a:r>
            <a:r>
              <a:rPr lang="de-CH" dirty="0" err="1"/>
              <a:t>Temporärbauten</a:t>
            </a:r>
            <a:r>
              <a:rPr lang="de-CH" dirty="0"/>
              <a:t> Jahrestreffen 2023</a:t>
            </a:r>
          </a:p>
        </p:txBody>
      </p:sp>
      <p:sp>
        <p:nvSpPr>
          <p:cNvPr id="4" name="Foliennummernplatzhalter 3">
            <a:extLst>
              <a:ext uri="{FF2B5EF4-FFF2-40B4-BE49-F238E27FC236}">
                <a16:creationId xmlns:a16="http://schemas.microsoft.com/office/drawing/2014/main" id="{3EEEBA5A-2217-4601-C2EA-1E35D327A2C1}"/>
              </a:ext>
            </a:extLst>
          </p:cNvPr>
          <p:cNvSpPr>
            <a:spLocks noGrp="1"/>
          </p:cNvSpPr>
          <p:nvPr>
            <p:ph type="sldNum" sz="quarter" idx="12"/>
          </p:nvPr>
        </p:nvSpPr>
        <p:spPr/>
        <p:txBody>
          <a:bodyPr/>
          <a:lstStyle/>
          <a:p>
            <a:fld id="{7559FC98-AF75-4A00-A03C-DF9FEBF6BCB9}" type="slidenum">
              <a:rPr lang="de-CH" smtClean="0"/>
              <a:pPr/>
              <a:t>17</a:t>
            </a:fld>
            <a:endParaRPr lang="de-CH"/>
          </a:p>
        </p:txBody>
      </p:sp>
      <p:sp>
        <p:nvSpPr>
          <p:cNvPr id="9" name="Textfeld 8">
            <a:extLst>
              <a:ext uri="{FF2B5EF4-FFF2-40B4-BE49-F238E27FC236}">
                <a16:creationId xmlns:a16="http://schemas.microsoft.com/office/drawing/2014/main" id="{F56187A0-4055-751F-EFAB-EECDCFD2A4F0}"/>
              </a:ext>
            </a:extLst>
          </p:cNvPr>
          <p:cNvSpPr txBox="1"/>
          <p:nvPr/>
        </p:nvSpPr>
        <p:spPr>
          <a:xfrm>
            <a:off x="272781" y="4249271"/>
            <a:ext cx="8785225" cy="338554"/>
          </a:xfrm>
          <a:prstGeom prst="rect">
            <a:avLst/>
          </a:prstGeom>
          <a:noFill/>
        </p:spPr>
        <p:txBody>
          <a:bodyPr wrap="square" rtlCol="0">
            <a:spAutoFit/>
          </a:bodyPr>
          <a:lstStyle/>
          <a:p>
            <a:pPr>
              <a:spcBef>
                <a:spcPts val="400"/>
              </a:spcBef>
              <a:spcAft>
                <a:spcPts val="400"/>
              </a:spcAft>
            </a:pPr>
            <a:r>
              <a:rPr lang="de-CH" sz="1600" dirty="0">
                <a:solidFill>
                  <a:srgbClr val="000000"/>
                </a:solidFill>
                <a:effectLst/>
                <a:ea typeface="Times New Roman" panose="02020603050405020304" pitchFamily="18" charset="0"/>
                <a:cs typeface="Times New Roman" panose="02020603050405020304" pitchFamily="18" charset="0"/>
              </a:rPr>
              <a:t>Pavillon am Hotel Steigenberger Belvedere (Systembauweise) (li.), Youth </a:t>
            </a:r>
            <a:r>
              <a:rPr lang="de-CH" sz="1600" dirty="0" err="1">
                <a:solidFill>
                  <a:srgbClr val="000000"/>
                </a:solidFill>
                <a:effectLst/>
                <a:ea typeface="Times New Roman" panose="02020603050405020304" pitchFamily="18" charset="0"/>
                <a:cs typeface="Times New Roman" panose="02020603050405020304" pitchFamily="18" charset="0"/>
              </a:rPr>
              <a:t>Majlis</a:t>
            </a:r>
            <a:r>
              <a:rPr lang="de-CH" sz="1600" dirty="0">
                <a:solidFill>
                  <a:srgbClr val="000000"/>
                </a:solidFill>
                <a:effectLst/>
                <a:ea typeface="Times New Roman" panose="02020603050405020304" pitchFamily="18" charset="0"/>
                <a:cs typeface="Times New Roman" panose="02020603050405020304" pitchFamily="18" charset="0"/>
              </a:rPr>
              <a:t> </a:t>
            </a:r>
            <a:r>
              <a:rPr lang="de-CH" sz="1600" dirty="0" err="1">
                <a:solidFill>
                  <a:srgbClr val="000000"/>
                </a:solidFill>
                <a:effectLst/>
                <a:ea typeface="Times New Roman" panose="02020603050405020304" pitchFamily="18" charset="0"/>
                <a:cs typeface="Times New Roman" panose="02020603050405020304" pitchFamily="18" charset="0"/>
              </a:rPr>
              <a:t>Pavilion</a:t>
            </a:r>
            <a:r>
              <a:rPr lang="de-CH" sz="1600" dirty="0">
                <a:solidFill>
                  <a:srgbClr val="000000"/>
                </a:solidFill>
                <a:effectLst/>
                <a:ea typeface="Times New Roman" panose="02020603050405020304" pitchFamily="18" charset="0"/>
                <a:cs typeface="Times New Roman" panose="02020603050405020304" pitchFamily="18" charset="0"/>
              </a:rPr>
              <a:t> (Sonderbau) (</a:t>
            </a:r>
            <a:r>
              <a:rPr lang="de-CH" sz="1600" dirty="0" err="1">
                <a:solidFill>
                  <a:srgbClr val="000000"/>
                </a:solidFill>
                <a:effectLst/>
                <a:ea typeface="Times New Roman" panose="02020603050405020304" pitchFamily="18" charset="0"/>
                <a:cs typeface="Times New Roman" panose="02020603050405020304" pitchFamily="18" charset="0"/>
              </a:rPr>
              <a:t>re</a:t>
            </a:r>
            <a:r>
              <a:rPr lang="de-CH" sz="1600" dirty="0">
                <a:solidFill>
                  <a:srgbClr val="000000"/>
                </a:solidFill>
                <a:effectLst/>
                <a:ea typeface="Times New Roman" panose="02020603050405020304" pitchFamily="18" charset="0"/>
                <a:cs typeface="Times New Roman" panose="02020603050405020304" pitchFamily="18" charset="0"/>
              </a:rPr>
              <a:t>.)</a:t>
            </a:r>
            <a:endParaRPr lang="de-CH" sz="1600" dirty="0">
              <a:effectLst/>
              <a:ea typeface="Times New Roman" panose="02020603050405020304" pitchFamily="18" charset="0"/>
              <a:cs typeface="Times New Roman" panose="02020603050405020304" pitchFamily="18" charset="0"/>
            </a:endParaRPr>
          </a:p>
        </p:txBody>
      </p:sp>
      <p:pic>
        <p:nvPicPr>
          <p:cNvPr id="13" name="Inhaltsplatzhalter 4">
            <a:extLst>
              <a:ext uri="{FF2B5EF4-FFF2-40B4-BE49-F238E27FC236}">
                <a16:creationId xmlns:a16="http://schemas.microsoft.com/office/drawing/2014/main" id="{4F531671-3742-C0AE-FF8B-999890BA5045}"/>
              </a:ext>
            </a:extLst>
          </p:cNvPr>
          <p:cNvPicPr>
            <a:picLocks noGrp="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bwMode="auto">
          <a:xfrm>
            <a:off x="358774" y="969967"/>
            <a:ext cx="3852000" cy="2930400"/>
          </a:xfrm>
          <a:prstGeom prst="rect">
            <a:avLst/>
          </a:prstGeom>
          <a:noFill/>
        </p:spPr>
      </p:pic>
      <p:pic>
        <p:nvPicPr>
          <p:cNvPr id="17" name="Bildplatzhalter 16">
            <a:extLst>
              <a:ext uri="{FF2B5EF4-FFF2-40B4-BE49-F238E27FC236}">
                <a16:creationId xmlns:a16="http://schemas.microsoft.com/office/drawing/2014/main" id="{6A7A85BC-9BB5-7FD8-5A86-8C9FE201854B}"/>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a:ext>
            </a:extLst>
          </a:blip>
          <a:srcRect/>
          <a:stretch/>
        </p:blipFill>
        <p:spPr bwMode="auto">
          <a:xfrm>
            <a:off x="4210774" y="978677"/>
            <a:ext cx="3852000" cy="2928914"/>
          </a:xfrm>
          <a:prstGeom prst="rect">
            <a:avLst/>
          </a:prstGeom>
          <a:noFill/>
          <a:ln>
            <a:noFill/>
          </a:ln>
          <a:extLst>
            <a:ext uri="{53640926-AAD7-44D8-BBD7-CCE9431645EC}">
              <a14:shadowObscured xmlns:a14="http://schemas.microsoft.com/office/drawing/2010/main"/>
            </a:ext>
          </a:extLst>
        </p:spPr>
      </p:pic>
      <p:sp>
        <p:nvSpPr>
          <p:cNvPr id="18" name="Textfeld 17">
            <a:extLst>
              <a:ext uri="{FF2B5EF4-FFF2-40B4-BE49-F238E27FC236}">
                <a16:creationId xmlns:a16="http://schemas.microsoft.com/office/drawing/2014/main" id="{394F7188-D7B7-3B00-D77F-53C2EAF4680D}"/>
              </a:ext>
            </a:extLst>
          </p:cNvPr>
          <p:cNvSpPr txBox="1"/>
          <p:nvPr/>
        </p:nvSpPr>
        <p:spPr>
          <a:xfrm>
            <a:off x="272781" y="3918602"/>
            <a:ext cx="6043493" cy="246221"/>
          </a:xfrm>
          <a:prstGeom prst="rect">
            <a:avLst/>
          </a:prstGeom>
          <a:noFill/>
        </p:spPr>
        <p:txBody>
          <a:bodyPr wrap="square">
            <a:spAutoFit/>
          </a:bodyPr>
          <a:lstStyle/>
          <a:p>
            <a:r>
              <a:rPr lang="de-DE" sz="1000" dirty="0">
                <a:effectLst/>
                <a:latin typeface="+mj-lt"/>
                <a:ea typeface="Times New Roman" panose="02020603050405020304" pitchFamily="18" charset="0"/>
                <a:cs typeface="Times New Roman" panose="02020603050405020304" pitchFamily="18" charset="0"/>
              </a:rPr>
              <a:t>Quelle: D. Zwicker-Schwarm, IMP-HSG (links), </a:t>
            </a:r>
            <a:r>
              <a:rPr lang="de-DE" sz="1000" dirty="0" err="1">
                <a:effectLst/>
                <a:latin typeface="+mj-lt"/>
                <a:ea typeface="Times New Roman" panose="02020603050405020304" pitchFamily="18" charset="0"/>
                <a:cs typeface="Times New Roman" panose="02020603050405020304" pitchFamily="18" charset="0"/>
              </a:rPr>
              <a:t>Richnerstutz</a:t>
            </a:r>
            <a:r>
              <a:rPr lang="de-DE" sz="1000" dirty="0">
                <a:effectLst/>
                <a:latin typeface="+mj-lt"/>
                <a:ea typeface="Times New Roman" panose="02020603050405020304" pitchFamily="18" charset="0"/>
                <a:cs typeface="Times New Roman" panose="02020603050405020304" pitchFamily="18" charset="0"/>
              </a:rPr>
              <a:t> rechts (urheberrechtlich geschützt)</a:t>
            </a:r>
            <a:endParaRPr lang="de-CH" dirty="0">
              <a:latin typeface="+mj-lt"/>
            </a:endParaRPr>
          </a:p>
        </p:txBody>
      </p:sp>
    </p:spTree>
    <p:extLst>
      <p:ext uri="{BB962C8B-B14F-4D97-AF65-F5344CB8AC3E}">
        <p14:creationId xmlns:p14="http://schemas.microsoft.com/office/powerpoint/2010/main" val="695087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C893C40F-ABF8-A7F6-1746-348390E7B70F}"/>
              </a:ext>
            </a:extLst>
          </p:cNvPr>
          <p:cNvSpPr>
            <a:spLocks noGrp="1"/>
          </p:cNvSpPr>
          <p:nvPr>
            <p:ph type="title"/>
          </p:nvPr>
        </p:nvSpPr>
        <p:spPr/>
        <p:txBody>
          <a:bodyPr/>
          <a:lstStyle/>
          <a:p>
            <a:r>
              <a:rPr lang="de-CH" dirty="0"/>
              <a:t>Kennzahlen </a:t>
            </a:r>
            <a:r>
              <a:rPr lang="de-CH" dirty="0" err="1"/>
              <a:t>Temporärbauten</a:t>
            </a:r>
            <a:r>
              <a:rPr lang="de-CH" dirty="0"/>
              <a:t> Jahrestreffen 2023</a:t>
            </a:r>
          </a:p>
        </p:txBody>
      </p:sp>
      <p:sp>
        <p:nvSpPr>
          <p:cNvPr id="3" name="Foliennummernplatzhalter 2">
            <a:extLst>
              <a:ext uri="{FF2B5EF4-FFF2-40B4-BE49-F238E27FC236}">
                <a16:creationId xmlns:a16="http://schemas.microsoft.com/office/drawing/2014/main" id="{360E6431-BABE-5FA5-23A9-4C5A404A9CF3}"/>
              </a:ext>
            </a:extLst>
          </p:cNvPr>
          <p:cNvSpPr>
            <a:spLocks noGrp="1"/>
          </p:cNvSpPr>
          <p:nvPr>
            <p:ph type="sldNum" sz="quarter" idx="12"/>
          </p:nvPr>
        </p:nvSpPr>
        <p:spPr/>
        <p:txBody>
          <a:bodyPr/>
          <a:lstStyle/>
          <a:p>
            <a:fld id="{7559FC98-AF75-4A00-A03C-DF9FEBF6BCB9}" type="slidenum">
              <a:rPr lang="de-CH" smtClean="0"/>
              <a:t>18</a:t>
            </a:fld>
            <a:endParaRPr lang="de-CH"/>
          </a:p>
        </p:txBody>
      </p:sp>
      <p:graphicFrame>
        <p:nvGraphicFramePr>
          <p:cNvPr id="7" name="Tabelle 6">
            <a:extLst>
              <a:ext uri="{FF2B5EF4-FFF2-40B4-BE49-F238E27FC236}">
                <a16:creationId xmlns:a16="http://schemas.microsoft.com/office/drawing/2014/main" id="{712D3B8A-A250-F98E-7697-3F69F47D13E7}"/>
              </a:ext>
            </a:extLst>
          </p:cNvPr>
          <p:cNvGraphicFramePr>
            <a:graphicFrameLocks noGrp="1"/>
          </p:cNvGraphicFramePr>
          <p:nvPr>
            <p:extLst>
              <p:ext uri="{D42A27DB-BD31-4B8C-83A1-F6EECF244321}">
                <p14:modId xmlns:p14="http://schemas.microsoft.com/office/powerpoint/2010/main" val="1901323844"/>
              </p:ext>
            </p:extLst>
          </p:nvPr>
        </p:nvGraphicFramePr>
        <p:xfrm>
          <a:off x="358775" y="1068534"/>
          <a:ext cx="8100001" cy="2713947"/>
        </p:xfrm>
        <a:graphic>
          <a:graphicData uri="http://schemas.openxmlformats.org/drawingml/2006/table">
            <a:tbl>
              <a:tblPr firstRow="1" bandRow="1"/>
              <a:tblGrid>
                <a:gridCol w="2369831">
                  <a:extLst>
                    <a:ext uri="{9D8B030D-6E8A-4147-A177-3AD203B41FA5}">
                      <a16:colId xmlns:a16="http://schemas.microsoft.com/office/drawing/2014/main" val="271476144"/>
                    </a:ext>
                  </a:extLst>
                </a:gridCol>
                <a:gridCol w="2412055">
                  <a:extLst>
                    <a:ext uri="{9D8B030D-6E8A-4147-A177-3AD203B41FA5}">
                      <a16:colId xmlns:a16="http://schemas.microsoft.com/office/drawing/2014/main" val="402708314"/>
                    </a:ext>
                  </a:extLst>
                </a:gridCol>
                <a:gridCol w="2094494">
                  <a:extLst>
                    <a:ext uri="{9D8B030D-6E8A-4147-A177-3AD203B41FA5}">
                      <a16:colId xmlns:a16="http://schemas.microsoft.com/office/drawing/2014/main" val="2844725937"/>
                    </a:ext>
                  </a:extLst>
                </a:gridCol>
                <a:gridCol w="1223621">
                  <a:extLst>
                    <a:ext uri="{9D8B030D-6E8A-4147-A177-3AD203B41FA5}">
                      <a16:colId xmlns:a16="http://schemas.microsoft.com/office/drawing/2014/main" val="3074230210"/>
                    </a:ext>
                  </a:extLst>
                </a:gridCol>
              </a:tblGrid>
              <a:tr h="432000">
                <a:tc>
                  <a:txBody>
                    <a:bodyPr/>
                    <a:lstStyle/>
                    <a:p>
                      <a:pPr marL="68580" algn="just">
                        <a:lnSpc>
                          <a:spcPts val="1300"/>
                        </a:lnSpc>
                      </a:pPr>
                      <a:endParaRPr lang="de-CH" sz="1400" dirty="0">
                        <a:effectLst/>
                        <a:latin typeface="+mn-lt"/>
                      </a:endParaRPr>
                    </a:p>
                  </a:txBody>
                  <a:tcPr marL="68580" marR="6858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200025" marR="204470" algn="ctr">
                        <a:lnSpc>
                          <a:spcPts val="1300"/>
                        </a:lnSpc>
                        <a:spcBef>
                          <a:spcPts val="400"/>
                        </a:spcBef>
                        <a:spcAft>
                          <a:spcPts val="400"/>
                        </a:spcAft>
                      </a:pPr>
                      <a:r>
                        <a:rPr lang="de-CH" sz="1400" b="1" kern="1200" dirty="0">
                          <a:effectLst/>
                          <a:latin typeface="+mn-lt"/>
                          <a:ea typeface="Times New Roman" panose="02020603050405020304" pitchFamily="18" charset="0"/>
                          <a:cs typeface="Arial" panose="020B0604020202020204" pitchFamily="34" charset="0"/>
                        </a:rPr>
                        <a:t>Systembau</a:t>
                      </a:r>
                      <a:endParaRPr lang="de-CH" sz="1400" dirty="0">
                        <a:effectLst/>
                        <a:latin typeface="+mn-lt"/>
                        <a:ea typeface="Times New Roman" panose="02020603050405020304" pitchFamily="18" charset="0"/>
                        <a:cs typeface="Times New Roman" panose="02020603050405020304" pitchFamily="18" charset="0"/>
                      </a:endParaRPr>
                    </a:p>
                  </a:txBody>
                  <a:tcPr marL="68580" marR="6858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68580" marR="204470" algn="ctr">
                        <a:lnSpc>
                          <a:spcPts val="1300"/>
                        </a:lnSpc>
                        <a:spcBef>
                          <a:spcPts val="400"/>
                        </a:spcBef>
                        <a:spcAft>
                          <a:spcPts val="400"/>
                        </a:spcAft>
                      </a:pPr>
                      <a:r>
                        <a:rPr lang="de-CH" sz="1400" b="1" kern="1200" dirty="0">
                          <a:effectLst/>
                          <a:latin typeface="+mn-lt"/>
                          <a:ea typeface="Times New Roman" panose="02020603050405020304" pitchFamily="18" charset="0"/>
                          <a:cs typeface="Arial" panose="020B0604020202020204" pitchFamily="34" charset="0"/>
                        </a:rPr>
                        <a:t>Sonderbau</a:t>
                      </a:r>
                      <a:endParaRPr lang="de-CH" sz="1400" dirty="0">
                        <a:effectLst/>
                        <a:latin typeface="+mn-lt"/>
                        <a:ea typeface="Times New Roman" panose="02020603050405020304" pitchFamily="18" charset="0"/>
                        <a:cs typeface="Times New Roman" panose="02020603050405020304" pitchFamily="18" charset="0"/>
                      </a:endParaRPr>
                    </a:p>
                  </a:txBody>
                  <a:tcPr marL="68580" marR="6858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68580" marR="18415" algn="ctr">
                        <a:lnSpc>
                          <a:spcPts val="1300"/>
                        </a:lnSpc>
                        <a:spcBef>
                          <a:spcPts val="400"/>
                        </a:spcBef>
                        <a:spcAft>
                          <a:spcPts val="400"/>
                        </a:spcAft>
                      </a:pPr>
                      <a:r>
                        <a:rPr lang="de-CH" sz="1400" b="1" kern="1200" dirty="0">
                          <a:effectLst/>
                          <a:latin typeface="+mn-lt"/>
                          <a:ea typeface="Times New Roman" panose="02020603050405020304" pitchFamily="18" charset="0"/>
                          <a:cs typeface="Arial" panose="020B0604020202020204" pitchFamily="34" charset="0"/>
                        </a:rPr>
                        <a:t>Summe</a:t>
                      </a:r>
                      <a:endParaRPr lang="de-CH" sz="1400" dirty="0">
                        <a:effectLst/>
                        <a:latin typeface="+mn-lt"/>
                        <a:ea typeface="Times New Roman" panose="02020603050405020304" pitchFamily="18" charset="0"/>
                        <a:cs typeface="Times New Roman" panose="02020603050405020304" pitchFamily="18" charset="0"/>
                      </a:endParaRPr>
                    </a:p>
                  </a:txBody>
                  <a:tcPr marL="68580" marR="6858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306108468"/>
                  </a:ext>
                </a:extLst>
              </a:tr>
              <a:tr h="324000">
                <a:tc>
                  <a:txBody>
                    <a:bodyPr/>
                    <a:lstStyle/>
                    <a:p>
                      <a:pPr marL="68580" algn="just">
                        <a:lnSpc>
                          <a:spcPts val="1300"/>
                        </a:lnSpc>
                        <a:spcBef>
                          <a:spcPts val="400"/>
                        </a:spcBef>
                        <a:spcAft>
                          <a:spcPts val="400"/>
                        </a:spcAft>
                      </a:pPr>
                      <a:r>
                        <a:rPr lang="de-CH" sz="1400" kern="1200" dirty="0">
                          <a:solidFill>
                            <a:srgbClr val="000000"/>
                          </a:solidFill>
                          <a:effectLst/>
                          <a:latin typeface="+mn-lt"/>
                          <a:ea typeface="Times New Roman" panose="02020603050405020304" pitchFamily="18" charset="0"/>
                          <a:cs typeface="Arial" panose="020B0604020202020204" pitchFamily="34" charset="0"/>
                        </a:rPr>
                        <a:t>Projekte</a:t>
                      </a:r>
                      <a:endParaRPr lang="de-CH" sz="1400" dirty="0">
                        <a:effectLst/>
                        <a:latin typeface="+mn-lt"/>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marL="470535" algn="ctr">
                        <a:lnSpc>
                          <a:spcPts val="1300"/>
                        </a:lnSpc>
                        <a:spcBef>
                          <a:spcPts val="400"/>
                        </a:spcBef>
                        <a:spcAft>
                          <a:spcPts val="400"/>
                        </a:spcAft>
                      </a:pPr>
                      <a:r>
                        <a:rPr lang="de-CH" sz="1400" kern="1200">
                          <a:solidFill>
                            <a:srgbClr val="000000"/>
                          </a:solidFill>
                          <a:effectLst/>
                          <a:latin typeface="+mn-lt"/>
                          <a:ea typeface="Times New Roman" panose="02020603050405020304" pitchFamily="18" charset="0"/>
                          <a:cs typeface="Arial" panose="020B0604020202020204" pitchFamily="34" charset="0"/>
                        </a:rPr>
                        <a:t>8</a:t>
                      </a:r>
                      <a:endParaRPr lang="de-CH" sz="1400">
                        <a:effectLst/>
                        <a:latin typeface="+mn-lt"/>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marL="392430" indent="-358775" algn="ctr">
                        <a:lnSpc>
                          <a:spcPts val="1300"/>
                        </a:lnSpc>
                        <a:spcBef>
                          <a:spcPts val="400"/>
                        </a:spcBef>
                        <a:spcAft>
                          <a:spcPts val="400"/>
                        </a:spcAft>
                      </a:pPr>
                      <a:r>
                        <a:rPr lang="de-CH" sz="1400" kern="1200">
                          <a:solidFill>
                            <a:srgbClr val="000000"/>
                          </a:solidFill>
                          <a:effectLst/>
                          <a:latin typeface="+mn-lt"/>
                          <a:ea typeface="Times New Roman" panose="02020603050405020304" pitchFamily="18" charset="0"/>
                          <a:cs typeface="Arial" panose="020B0604020202020204" pitchFamily="34" charset="0"/>
                        </a:rPr>
                        <a:t>7</a:t>
                      </a:r>
                      <a:endParaRPr lang="de-CH" sz="1400">
                        <a:effectLst/>
                        <a:latin typeface="+mn-lt"/>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marL="68580" algn="ctr">
                        <a:lnSpc>
                          <a:spcPts val="1300"/>
                        </a:lnSpc>
                        <a:spcBef>
                          <a:spcPts val="400"/>
                        </a:spcBef>
                        <a:spcAft>
                          <a:spcPts val="400"/>
                        </a:spcAft>
                      </a:pPr>
                      <a:r>
                        <a:rPr lang="de-CH" sz="1400" kern="1200">
                          <a:solidFill>
                            <a:srgbClr val="000000"/>
                          </a:solidFill>
                          <a:effectLst/>
                          <a:latin typeface="+mn-lt"/>
                          <a:ea typeface="Times New Roman" panose="02020603050405020304" pitchFamily="18" charset="0"/>
                          <a:cs typeface="Arial" panose="020B0604020202020204" pitchFamily="34" charset="0"/>
                        </a:rPr>
                        <a:t>15</a:t>
                      </a:r>
                      <a:endParaRPr lang="de-CH" sz="1400">
                        <a:effectLst/>
                        <a:latin typeface="+mn-lt"/>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364568161"/>
                  </a:ext>
                </a:extLst>
              </a:tr>
              <a:tr h="324000">
                <a:tc>
                  <a:txBody>
                    <a:bodyPr/>
                    <a:lstStyle/>
                    <a:p>
                      <a:pPr marL="68580" indent="144145" algn="just">
                        <a:lnSpc>
                          <a:spcPts val="1300"/>
                        </a:lnSpc>
                        <a:spcBef>
                          <a:spcPts val="400"/>
                        </a:spcBef>
                        <a:spcAft>
                          <a:spcPts val="400"/>
                        </a:spcAft>
                      </a:pPr>
                      <a:r>
                        <a:rPr lang="de-CH" sz="1400" dirty="0">
                          <a:effectLst/>
                          <a:latin typeface="+mn-lt"/>
                          <a:ea typeface="Times New Roman" panose="02020603050405020304" pitchFamily="18" charset="0"/>
                          <a:cs typeface="Times New Roman" panose="02020603050405020304" pitchFamily="18" charset="0"/>
                        </a:rPr>
                        <a:t>davon Eigenprojekte Hotels</a:t>
                      </a:r>
                    </a:p>
                  </a:txBody>
                  <a:tcPr marL="68580" marR="68580" marT="0" marB="0" anchor="ctr">
                    <a:lnL>
                      <a:noFill/>
                    </a:lnL>
                    <a:lnR>
                      <a:noFill/>
                    </a:lnR>
                    <a:lnT>
                      <a:noFill/>
                    </a:lnT>
                    <a:lnB>
                      <a:noFill/>
                    </a:lnB>
                  </a:tcPr>
                </a:tc>
                <a:tc>
                  <a:txBody>
                    <a:bodyPr/>
                    <a:lstStyle/>
                    <a:p>
                      <a:pPr marL="470535" algn="ctr">
                        <a:lnSpc>
                          <a:spcPts val="1300"/>
                        </a:lnSpc>
                        <a:spcBef>
                          <a:spcPts val="400"/>
                        </a:spcBef>
                        <a:spcAft>
                          <a:spcPts val="400"/>
                        </a:spcAft>
                      </a:pPr>
                      <a:r>
                        <a:rPr lang="de-CH" sz="1400" kern="1200" dirty="0">
                          <a:solidFill>
                            <a:srgbClr val="000000"/>
                          </a:solidFill>
                          <a:effectLst/>
                          <a:latin typeface="+mn-lt"/>
                          <a:ea typeface="Times New Roman" panose="02020603050405020304" pitchFamily="18" charset="0"/>
                          <a:cs typeface="Arial" panose="020B0604020202020204" pitchFamily="34" charset="0"/>
                        </a:rPr>
                        <a:t>4</a:t>
                      </a:r>
                      <a:endParaRPr lang="de-CH" sz="1400" dirty="0">
                        <a:effectLst/>
                        <a:latin typeface="+mn-lt"/>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68580" algn="ctr">
                        <a:lnSpc>
                          <a:spcPts val="1300"/>
                        </a:lnSpc>
                        <a:spcBef>
                          <a:spcPts val="400"/>
                        </a:spcBef>
                        <a:spcAft>
                          <a:spcPts val="400"/>
                        </a:spcAft>
                      </a:pPr>
                      <a:r>
                        <a:rPr lang="de-CH" sz="1400" kern="1200">
                          <a:solidFill>
                            <a:srgbClr val="000000"/>
                          </a:solidFill>
                          <a:effectLst/>
                          <a:latin typeface="+mn-lt"/>
                          <a:ea typeface="Times New Roman" panose="02020603050405020304" pitchFamily="18" charset="0"/>
                          <a:cs typeface="Arial" panose="020B0604020202020204" pitchFamily="34" charset="0"/>
                        </a:rPr>
                        <a:t>-</a:t>
                      </a:r>
                      <a:endParaRPr lang="de-CH" sz="1400">
                        <a:effectLst/>
                        <a:latin typeface="+mn-lt"/>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68580" algn="ctr">
                        <a:lnSpc>
                          <a:spcPts val="1300"/>
                        </a:lnSpc>
                        <a:spcBef>
                          <a:spcPts val="400"/>
                        </a:spcBef>
                        <a:spcAft>
                          <a:spcPts val="400"/>
                        </a:spcAft>
                      </a:pPr>
                      <a:r>
                        <a:rPr lang="de-CH" sz="1400" kern="1200">
                          <a:solidFill>
                            <a:srgbClr val="000000"/>
                          </a:solidFill>
                          <a:effectLst/>
                          <a:latin typeface="+mn-lt"/>
                          <a:ea typeface="Times New Roman" panose="02020603050405020304" pitchFamily="18" charset="0"/>
                          <a:cs typeface="Arial" panose="020B0604020202020204" pitchFamily="34" charset="0"/>
                        </a:rPr>
                        <a:t>4</a:t>
                      </a:r>
                      <a:endParaRPr lang="de-CH" sz="1400">
                        <a:effectLst/>
                        <a:latin typeface="+mn-lt"/>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955423723"/>
                  </a:ext>
                </a:extLst>
              </a:tr>
              <a:tr h="324000">
                <a:tc>
                  <a:txBody>
                    <a:bodyPr/>
                    <a:lstStyle/>
                    <a:p>
                      <a:pPr marL="68580" algn="just">
                        <a:lnSpc>
                          <a:spcPts val="1300"/>
                        </a:lnSpc>
                        <a:spcBef>
                          <a:spcPts val="400"/>
                        </a:spcBef>
                        <a:spcAft>
                          <a:spcPts val="400"/>
                        </a:spcAft>
                      </a:pPr>
                      <a:r>
                        <a:rPr lang="de-CH" sz="1400" dirty="0">
                          <a:effectLst/>
                          <a:latin typeface="+mn-lt"/>
                          <a:ea typeface="Times New Roman" panose="02020603050405020304" pitchFamily="18" charset="0"/>
                          <a:cs typeface="Times New Roman" panose="02020603050405020304" pitchFamily="18" charset="0"/>
                        </a:rPr>
                        <a:t>Gesamtfläche (m</a:t>
                      </a:r>
                      <a:r>
                        <a:rPr lang="de-CH" sz="1400" baseline="30000" dirty="0">
                          <a:effectLst/>
                          <a:latin typeface="+mn-lt"/>
                          <a:ea typeface="Times New Roman" panose="02020603050405020304" pitchFamily="18" charset="0"/>
                          <a:cs typeface="Times New Roman" panose="02020603050405020304" pitchFamily="18" charset="0"/>
                        </a:rPr>
                        <a:t>2</a:t>
                      </a:r>
                      <a:r>
                        <a:rPr lang="de-CH" sz="1400" dirty="0">
                          <a:effectLst/>
                          <a:latin typeface="+mn-lt"/>
                          <a:ea typeface="Times New Roman" panose="02020603050405020304" pitchFamily="18" charset="0"/>
                          <a:cs typeface="Times New Roman" panose="02020603050405020304" pitchFamily="18" charset="0"/>
                        </a:rPr>
                        <a:t>)</a:t>
                      </a:r>
                    </a:p>
                  </a:txBody>
                  <a:tcPr marL="68580" marR="68580" marT="0" marB="0" anchor="ctr">
                    <a:lnL>
                      <a:noFill/>
                    </a:lnL>
                    <a:lnR>
                      <a:noFill/>
                    </a:lnR>
                    <a:lnT>
                      <a:noFill/>
                    </a:lnT>
                    <a:lnB>
                      <a:noFill/>
                    </a:lnB>
                  </a:tcPr>
                </a:tc>
                <a:tc>
                  <a:txBody>
                    <a:bodyPr/>
                    <a:lstStyle/>
                    <a:p>
                      <a:pPr marL="470535" algn="ctr">
                        <a:lnSpc>
                          <a:spcPts val="1300"/>
                        </a:lnSpc>
                        <a:spcBef>
                          <a:spcPts val="400"/>
                        </a:spcBef>
                        <a:spcAft>
                          <a:spcPts val="400"/>
                        </a:spcAft>
                      </a:pPr>
                      <a:r>
                        <a:rPr lang="de-CH" sz="1400" kern="1200" dirty="0">
                          <a:solidFill>
                            <a:srgbClr val="000000"/>
                          </a:solidFill>
                          <a:effectLst/>
                          <a:latin typeface="+mn-lt"/>
                          <a:ea typeface="Times New Roman" panose="02020603050405020304" pitchFamily="18" charset="0"/>
                          <a:cs typeface="Arial" panose="020B0604020202020204" pitchFamily="34" charset="0"/>
                        </a:rPr>
                        <a:t>ca. 2 500</a:t>
                      </a:r>
                      <a:endParaRPr lang="de-CH" sz="1400" dirty="0">
                        <a:effectLst/>
                        <a:latin typeface="+mn-lt"/>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68580" algn="ctr">
                        <a:lnSpc>
                          <a:spcPts val="1300"/>
                        </a:lnSpc>
                        <a:spcBef>
                          <a:spcPts val="400"/>
                        </a:spcBef>
                        <a:spcAft>
                          <a:spcPts val="400"/>
                        </a:spcAft>
                      </a:pPr>
                      <a:r>
                        <a:rPr lang="de-CH" sz="1400" kern="1200">
                          <a:solidFill>
                            <a:srgbClr val="000000"/>
                          </a:solidFill>
                          <a:effectLst/>
                          <a:latin typeface="+mn-lt"/>
                          <a:ea typeface="Times New Roman" panose="02020603050405020304" pitchFamily="18" charset="0"/>
                          <a:cs typeface="Arial" panose="020B0604020202020204" pitchFamily="34" charset="0"/>
                        </a:rPr>
                        <a:t>ca. 1 400</a:t>
                      </a:r>
                      <a:endParaRPr lang="de-CH" sz="1400">
                        <a:effectLst/>
                        <a:latin typeface="+mn-lt"/>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68580" algn="ctr">
                        <a:lnSpc>
                          <a:spcPts val="1300"/>
                        </a:lnSpc>
                        <a:spcBef>
                          <a:spcPts val="400"/>
                        </a:spcBef>
                        <a:spcAft>
                          <a:spcPts val="400"/>
                        </a:spcAft>
                      </a:pPr>
                      <a:r>
                        <a:rPr lang="de-CH" sz="1400" kern="1200">
                          <a:solidFill>
                            <a:srgbClr val="000000"/>
                          </a:solidFill>
                          <a:effectLst/>
                          <a:latin typeface="+mn-lt"/>
                          <a:ea typeface="Times New Roman" panose="02020603050405020304" pitchFamily="18" charset="0"/>
                          <a:cs typeface="Arial" panose="020B0604020202020204" pitchFamily="34" charset="0"/>
                        </a:rPr>
                        <a:t>ca. 3 900</a:t>
                      </a:r>
                      <a:endParaRPr lang="de-CH" sz="1400">
                        <a:effectLst/>
                        <a:latin typeface="+mn-lt"/>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783346763"/>
                  </a:ext>
                </a:extLst>
              </a:tr>
              <a:tr h="324000">
                <a:tc>
                  <a:txBody>
                    <a:bodyPr/>
                    <a:lstStyle/>
                    <a:p>
                      <a:pPr marL="68580" algn="l">
                        <a:lnSpc>
                          <a:spcPts val="1300"/>
                        </a:lnSpc>
                        <a:spcBef>
                          <a:spcPts val="400"/>
                        </a:spcBef>
                        <a:spcAft>
                          <a:spcPts val="400"/>
                        </a:spcAft>
                      </a:pPr>
                      <a:r>
                        <a:rPr lang="de-CH" sz="1400" i="1" dirty="0">
                          <a:effectLst/>
                          <a:latin typeface="+mn-lt"/>
                          <a:ea typeface="Times New Roman" panose="02020603050405020304" pitchFamily="18" charset="0"/>
                          <a:cs typeface="Times New Roman" panose="02020603050405020304" pitchFamily="18" charset="0"/>
                        </a:rPr>
                        <a:t>Herkunft ausführendes Unternehmen (Lead):</a:t>
                      </a:r>
                      <a:endParaRPr lang="de-CH" sz="1400" dirty="0">
                        <a:effectLst/>
                        <a:latin typeface="+mn-lt"/>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470535" algn="ctr">
                        <a:lnSpc>
                          <a:spcPts val="1300"/>
                        </a:lnSpc>
                        <a:spcBef>
                          <a:spcPts val="400"/>
                        </a:spcBef>
                        <a:spcAft>
                          <a:spcPts val="400"/>
                        </a:spcAft>
                      </a:pPr>
                      <a:r>
                        <a:rPr lang="de-CH" sz="1400" kern="1200" dirty="0">
                          <a:solidFill>
                            <a:srgbClr val="000000"/>
                          </a:solidFill>
                          <a:effectLst/>
                          <a:latin typeface="+mn-lt"/>
                          <a:ea typeface="Times New Roman" panose="02020603050405020304" pitchFamily="18" charset="0"/>
                          <a:cs typeface="Arial" panose="020B0604020202020204" pitchFamily="34" charset="0"/>
                        </a:rPr>
                        <a:t> </a:t>
                      </a:r>
                      <a:endParaRPr lang="de-CH" sz="1400" dirty="0">
                        <a:effectLst/>
                        <a:latin typeface="+mn-lt"/>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68580" algn="ctr">
                        <a:lnSpc>
                          <a:spcPts val="1300"/>
                        </a:lnSpc>
                        <a:spcBef>
                          <a:spcPts val="400"/>
                        </a:spcBef>
                        <a:spcAft>
                          <a:spcPts val="400"/>
                        </a:spcAft>
                      </a:pPr>
                      <a:r>
                        <a:rPr lang="de-CH" sz="1400" kern="1200">
                          <a:solidFill>
                            <a:srgbClr val="000000"/>
                          </a:solidFill>
                          <a:effectLst/>
                          <a:latin typeface="+mn-lt"/>
                          <a:ea typeface="Times New Roman" panose="02020603050405020304" pitchFamily="18" charset="0"/>
                          <a:cs typeface="Arial" panose="020B0604020202020204" pitchFamily="34" charset="0"/>
                        </a:rPr>
                        <a:t> </a:t>
                      </a:r>
                      <a:endParaRPr lang="de-CH" sz="1400">
                        <a:effectLst/>
                        <a:latin typeface="+mn-lt"/>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68580" algn="ctr">
                        <a:lnSpc>
                          <a:spcPts val="1300"/>
                        </a:lnSpc>
                        <a:spcBef>
                          <a:spcPts val="400"/>
                        </a:spcBef>
                        <a:spcAft>
                          <a:spcPts val="400"/>
                        </a:spcAft>
                      </a:pPr>
                      <a:r>
                        <a:rPr lang="de-CH" sz="1400" kern="1200">
                          <a:solidFill>
                            <a:srgbClr val="000000"/>
                          </a:solidFill>
                          <a:effectLst/>
                          <a:latin typeface="+mn-lt"/>
                          <a:ea typeface="Times New Roman" panose="02020603050405020304" pitchFamily="18" charset="0"/>
                          <a:cs typeface="Arial" panose="020B0604020202020204" pitchFamily="34" charset="0"/>
                        </a:rPr>
                        <a:t> </a:t>
                      </a:r>
                      <a:endParaRPr lang="de-CH" sz="1400">
                        <a:effectLst/>
                        <a:latin typeface="+mn-lt"/>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856790223"/>
                  </a:ext>
                </a:extLst>
              </a:tr>
              <a:tr h="324000">
                <a:tc>
                  <a:txBody>
                    <a:bodyPr/>
                    <a:lstStyle/>
                    <a:p>
                      <a:pPr marL="68580" indent="144145" algn="just">
                        <a:lnSpc>
                          <a:spcPts val="1300"/>
                        </a:lnSpc>
                        <a:spcBef>
                          <a:spcPts val="400"/>
                        </a:spcBef>
                        <a:spcAft>
                          <a:spcPts val="400"/>
                        </a:spcAft>
                      </a:pPr>
                      <a:r>
                        <a:rPr lang="de-CH" sz="1400" dirty="0">
                          <a:effectLst/>
                          <a:latin typeface="+mn-lt"/>
                          <a:ea typeface="Times New Roman" panose="02020603050405020304" pitchFamily="18" charset="0"/>
                          <a:cs typeface="Times New Roman" panose="02020603050405020304" pitchFamily="18" charset="0"/>
                        </a:rPr>
                        <a:t>Davos</a:t>
                      </a:r>
                    </a:p>
                  </a:txBody>
                  <a:tcPr marL="68580" marR="68580" marT="0" marB="0" anchor="ctr">
                    <a:lnL>
                      <a:noFill/>
                    </a:lnL>
                    <a:lnR>
                      <a:noFill/>
                    </a:lnR>
                    <a:lnT>
                      <a:noFill/>
                    </a:lnT>
                    <a:lnB>
                      <a:noFill/>
                    </a:lnB>
                  </a:tcPr>
                </a:tc>
                <a:tc>
                  <a:txBody>
                    <a:bodyPr/>
                    <a:lstStyle/>
                    <a:p>
                      <a:pPr marL="470535" algn="ctr">
                        <a:lnSpc>
                          <a:spcPts val="1300"/>
                        </a:lnSpc>
                        <a:spcBef>
                          <a:spcPts val="400"/>
                        </a:spcBef>
                        <a:spcAft>
                          <a:spcPts val="400"/>
                        </a:spcAft>
                      </a:pPr>
                      <a:r>
                        <a:rPr lang="de-CH" sz="1400">
                          <a:effectLst/>
                          <a:latin typeface="+mn-lt"/>
                          <a:ea typeface="Times New Roman" panose="02020603050405020304" pitchFamily="18" charset="0"/>
                          <a:cs typeface="Times New Roman" panose="02020603050405020304" pitchFamily="18" charset="0"/>
                        </a:rPr>
                        <a:t>1</a:t>
                      </a:r>
                    </a:p>
                  </a:txBody>
                  <a:tcPr marL="68580" marR="68580" marT="0" marB="0">
                    <a:lnL>
                      <a:noFill/>
                    </a:lnL>
                    <a:lnR>
                      <a:noFill/>
                    </a:lnR>
                    <a:lnT>
                      <a:noFill/>
                    </a:lnT>
                    <a:lnB>
                      <a:noFill/>
                    </a:lnB>
                  </a:tcPr>
                </a:tc>
                <a:tc>
                  <a:txBody>
                    <a:bodyPr/>
                    <a:lstStyle/>
                    <a:p>
                      <a:pPr marL="68580" algn="ctr">
                        <a:lnSpc>
                          <a:spcPts val="1300"/>
                        </a:lnSpc>
                        <a:spcBef>
                          <a:spcPts val="400"/>
                        </a:spcBef>
                        <a:spcAft>
                          <a:spcPts val="400"/>
                        </a:spcAft>
                      </a:pPr>
                      <a:r>
                        <a:rPr lang="de-CH" sz="1400" dirty="0">
                          <a:effectLst/>
                          <a:latin typeface="+mn-lt"/>
                          <a:ea typeface="Times New Roman" panose="02020603050405020304" pitchFamily="18" charset="0"/>
                          <a:cs typeface="Times New Roman" panose="02020603050405020304" pitchFamily="18" charset="0"/>
                        </a:rPr>
                        <a:t>1</a:t>
                      </a:r>
                    </a:p>
                  </a:txBody>
                  <a:tcPr marL="68580" marR="68580" marT="0" marB="0">
                    <a:lnL>
                      <a:noFill/>
                    </a:lnL>
                    <a:lnR>
                      <a:noFill/>
                    </a:lnR>
                    <a:lnT>
                      <a:noFill/>
                    </a:lnT>
                    <a:lnB>
                      <a:noFill/>
                    </a:lnB>
                  </a:tcPr>
                </a:tc>
                <a:tc>
                  <a:txBody>
                    <a:bodyPr/>
                    <a:lstStyle/>
                    <a:p>
                      <a:pPr marL="68580" algn="ctr">
                        <a:lnSpc>
                          <a:spcPts val="1300"/>
                        </a:lnSpc>
                        <a:spcBef>
                          <a:spcPts val="400"/>
                        </a:spcBef>
                        <a:spcAft>
                          <a:spcPts val="400"/>
                        </a:spcAft>
                      </a:pPr>
                      <a:r>
                        <a:rPr lang="de-CH" sz="1400">
                          <a:effectLst/>
                          <a:latin typeface="+mn-lt"/>
                          <a:ea typeface="Times New Roman" panose="02020603050405020304" pitchFamily="18" charset="0"/>
                          <a:cs typeface="Times New Roman" panose="02020603050405020304" pitchFamily="18" charset="0"/>
                        </a:rPr>
                        <a:t>2</a:t>
                      </a:r>
                    </a:p>
                  </a:txBody>
                  <a:tcPr marL="68580" marR="68580" marT="0" marB="0">
                    <a:lnL>
                      <a:noFill/>
                    </a:lnL>
                    <a:lnR>
                      <a:noFill/>
                    </a:lnR>
                    <a:lnT>
                      <a:noFill/>
                    </a:lnT>
                    <a:lnB>
                      <a:noFill/>
                    </a:lnB>
                  </a:tcPr>
                </a:tc>
                <a:extLst>
                  <a:ext uri="{0D108BD9-81ED-4DB2-BD59-A6C34878D82A}">
                    <a16:rowId xmlns:a16="http://schemas.microsoft.com/office/drawing/2014/main" val="818622293"/>
                  </a:ext>
                </a:extLst>
              </a:tr>
              <a:tr h="324000">
                <a:tc>
                  <a:txBody>
                    <a:bodyPr/>
                    <a:lstStyle/>
                    <a:p>
                      <a:pPr marL="68580" indent="144145" algn="just">
                        <a:lnSpc>
                          <a:spcPts val="1300"/>
                        </a:lnSpc>
                        <a:spcBef>
                          <a:spcPts val="400"/>
                        </a:spcBef>
                        <a:spcAft>
                          <a:spcPts val="400"/>
                        </a:spcAft>
                      </a:pPr>
                      <a:r>
                        <a:rPr lang="de-CH" sz="1400" dirty="0">
                          <a:effectLst/>
                          <a:latin typeface="+mn-lt"/>
                          <a:ea typeface="Times New Roman" panose="02020603050405020304" pitchFamily="18" charset="0"/>
                          <a:cs typeface="Times New Roman" panose="02020603050405020304" pitchFamily="18" charset="0"/>
                        </a:rPr>
                        <a:t>Schweiz (Rest)</a:t>
                      </a:r>
                    </a:p>
                  </a:txBody>
                  <a:tcPr marL="68580" marR="68580" marT="0" marB="0" anchor="ctr">
                    <a:lnL>
                      <a:noFill/>
                    </a:lnL>
                    <a:lnR>
                      <a:noFill/>
                    </a:lnR>
                    <a:lnT>
                      <a:noFill/>
                    </a:lnT>
                    <a:lnB>
                      <a:noFill/>
                    </a:lnB>
                  </a:tcPr>
                </a:tc>
                <a:tc>
                  <a:txBody>
                    <a:bodyPr/>
                    <a:lstStyle/>
                    <a:p>
                      <a:pPr marL="470535" algn="ctr">
                        <a:lnSpc>
                          <a:spcPts val="1300"/>
                        </a:lnSpc>
                        <a:spcBef>
                          <a:spcPts val="400"/>
                        </a:spcBef>
                        <a:spcAft>
                          <a:spcPts val="400"/>
                        </a:spcAft>
                      </a:pPr>
                      <a:r>
                        <a:rPr lang="de-CH" sz="1400">
                          <a:effectLst/>
                          <a:latin typeface="+mn-lt"/>
                          <a:ea typeface="Times New Roman" panose="02020603050405020304" pitchFamily="18" charset="0"/>
                          <a:cs typeface="Times New Roman" panose="02020603050405020304" pitchFamily="18" charset="0"/>
                        </a:rPr>
                        <a:t>6</a:t>
                      </a:r>
                    </a:p>
                  </a:txBody>
                  <a:tcPr marL="68580" marR="68580" marT="0" marB="0">
                    <a:lnL>
                      <a:noFill/>
                    </a:lnL>
                    <a:lnR>
                      <a:noFill/>
                    </a:lnR>
                    <a:lnT>
                      <a:noFill/>
                    </a:lnT>
                    <a:lnB>
                      <a:noFill/>
                    </a:lnB>
                  </a:tcPr>
                </a:tc>
                <a:tc>
                  <a:txBody>
                    <a:bodyPr/>
                    <a:lstStyle/>
                    <a:p>
                      <a:pPr marL="68580" algn="ctr">
                        <a:lnSpc>
                          <a:spcPts val="1300"/>
                        </a:lnSpc>
                        <a:spcBef>
                          <a:spcPts val="400"/>
                        </a:spcBef>
                        <a:spcAft>
                          <a:spcPts val="400"/>
                        </a:spcAft>
                      </a:pPr>
                      <a:r>
                        <a:rPr lang="de-CH" sz="1400" dirty="0">
                          <a:effectLst/>
                          <a:latin typeface="+mn-lt"/>
                          <a:ea typeface="Times New Roman" panose="02020603050405020304" pitchFamily="18" charset="0"/>
                          <a:cs typeface="Times New Roman" panose="02020603050405020304" pitchFamily="18" charset="0"/>
                        </a:rPr>
                        <a:t>5</a:t>
                      </a:r>
                    </a:p>
                  </a:txBody>
                  <a:tcPr marL="68580" marR="68580" marT="0" marB="0">
                    <a:lnL>
                      <a:noFill/>
                    </a:lnL>
                    <a:lnR>
                      <a:noFill/>
                    </a:lnR>
                    <a:lnT>
                      <a:noFill/>
                    </a:lnT>
                    <a:lnB>
                      <a:noFill/>
                    </a:lnB>
                  </a:tcPr>
                </a:tc>
                <a:tc>
                  <a:txBody>
                    <a:bodyPr/>
                    <a:lstStyle/>
                    <a:p>
                      <a:pPr marL="68580" algn="ctr">
                        <a:lnSpc>
                          <a:spcPts val="1300"/>
                        </a:lnSpc>
                        <a:spcBef>
                          <a:spcPts val="400"/>
                        </a:spcBef>
                        <a:spcAft>
                          <a:spcPts val="400"/>
                        </a:spcAft>
                      </a:pPr>
                      <a:r>
                        <a:rPr lang="de-CH" sz="1400">
                          <a:effectLst/>
                          <a:latin typeface="+mn-lt"/>
                          <a:ea typeface="Times New Roman" panose="02020603050405020304" pitchFamily="18" charset="0"/>
                          <a:cs typeface="Times New Roman" panose="02020603050405020304" pitchFamily="18" charset="0"/>
                        </a:rPr>
                        <a:t>11</a:t>
                      </a:r>
                    </a:p>
                  </a:txBody>
                  <a:tcPr marL="68580" marR="68580" marT="0" marB="0">
                    <a:lnL>
                      <a:noFill/>
                    </a:lnL>
                    <a:lnR>
                      <a:noFill/>
                    </a:lnR>
                    <a:lnT>
                      <a:noFill/>
                    </a:lnT>
                    <a:lnB>
                      <a:noFill/>
                    </a:lnB>
                  </a:tcPr>
                </a:tc>
                <a:extLst>
                  <a:ext uri="{0D108BD9-81ED-4DB2-BD59-A6C34878D82A}">
                    <a16:rowId xmlns:a16="http://schemas.microsoft.com/office/drawing/2014/main" val="851384586"/>
                  </a:ext>
                </a:extLst>
              </a:tr>
              <a:tr h="324000">
                <a:tc>
                  <a:txBody>
                    <a:bodyPr/>
                    <a:lstStyle/>
                    <a:p>
                      <a:pPr marL="68580" indent="144145" algn="just">
                        <a:lnSpc>
                          <a:spcPts val="1300"/>
                        </a:lnSpc>
                        <a:spcBef>
                          <a:spcPts val="400"/>
                        </a:spcBef>
                        <a:spcAft>
                          <a:spcPts val="400"/>
                        </a:spcAft>
                      </a:pPr>
                      <a:r>
                        <a:rPr lang="de-CH" sz="1400" dirty="0">
                          <a:effectLst/>
                          <a:latin typeface="+mn-lt"/>
                          <a:ea typeface="Times New Roman" panose="02020603050405020304" pitchFamily="18" charset="0"/>
                          <a:cs typeface="Times New Roman" panose="02020603050405020304" pitchFamily="18" charset="0"/>
                        </a:rPr>
                        <a:t>Ausland</a:t>
                      </a:r>
                    </a:p>
                  </a:txBody>
                  <a:tcPr marL="68580" marR="68580" marT="0" marB="0" anchor="ctr">
                    <a:lnL>
                      <a:noFill/>
                    </a:lnL>
                    <a:lnR>
                      <a:noFill/>
                    </a:lnR>
                    <a:lnT>
                      <a:noFill/>
                    </a:lnT>
                    <a:lnB w="19050" cap="flat" cmpd="sng" algn="ctr">
                      <a:solidFill>
                        <a:srgbClr val="008000"/>
                      </a:solidFill>
                      <a:prstDash val="solid"/>
                      <a:round/>
                      <a:headEnd type="none" w="med" len="med"/>
                      <a:tailEnd type="none" w="med" len="med"/>
                    </a:lnB>
                  </a:tcPr>
                </a:tc>
                <a:tc>
                  <a:txBody>
                    <a:bodyPr/>
                    <a:lstStyle/>
                    <a:p>
                      <a:pPr marL="470535" algn="ctr">
                        <a:lnSpc>
                          <a:spcPts val="1300"/>
                        </a:lnSpc>
                        <a:spcBef>
                          <a:spcPts val="400"/>
                        </a:spcBef>
                        <a:spcAft>
                          <a:spcPts val="400"/>
                        </a:spcAft>
                      </a:pPr>
                      <a:r>
                        <a:rPr lang="de-CH" sz="1400">
                          <a:effectLst/>
                          <a:latin typeface="+mn-lt"/>
                          <a:ea typeface="Times New Roman" panose="02020603050405020304" pitchFamily="18" charset="0"/>
                          <a:cs typeface="Times New Roman" panose="02020603050405020304" pitchFamily="18" charset="0"/>
                        </a:rPr>
                        <a:t>1</a:t>
                      </a: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marL="68580" algn="ctr">
                        <a:lnSpc>
                          <a:spcPts val="1300"/>
                        </a:lnSpc>
                        <a:spcBef>
                          <a:spcPts val="400"/>
                        </a:spcBef>
                        <a:spcAft>
                          <a:spcPts val="400"/>
                        </a:spcAft>
                      </a:pPr>
                      <a:r>
                        <a:rPr lang="de-CH" sz="1400" dirty="0">
                          <a:effectLst/>
                          <a:latin typeface="+mn-lt"/>
                          <a:ea typeface="Times New Roman" panose="02020603050405020304" pitchFamily="18" charset="0"/>
                          <a:cs typeface="Times New Roman" panose="02020603050405020304" pitchFamily="18" charset="0"/>
                        </a:rPr>
                        <a:t>1</a:t>
                      </a: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marL="68580" algn="ctr">
                        <a:lnSpc>
                          <a:spcPts val="1300"/>
                        </a:lnSpc>
                        <a:spcBef>
                          <a:spcPts val="400"/>
                        </a:spcBef>
                        <a:spcAft>
                          <a:spcPts val="400"/>
                        </a:spcAft>
                      </a:pPr>
                      <a:r>
                        <a:rPr lang="de-CH" sz="1400" dirty="0">
                          <a:effectLst/>
                          <a:latin typeface="+mn-lt"/>
                          <a:ea typeface="Times New Roman" panose="02020603050405020304" pitchFamily="18" charset="0"/>
                          <a:cs typeface="Times New Roman" panose="02020603050405020304" pitchFamily="18" charset="0"/>
                        </a:rPr>
                        <a:t>2</a:t>
                      </a: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55201945"/>
                  </a:ext>
                </a:extLst>
              </a:tr>
            </a:tbl>
          </a:graphicData>
        </a:graphic>
      </p:graphicFrame>
      <p:sp>
        <p:nvSpPr>
          <p:cNvPr id="11" name="Textfeld 10">
            <a:extLst>
              <a:ext uri="{FF2B5EF4-FFF2-40B4-BE49-F238E27FC236}">
                <a16:creationId xmlns:a16="http://schemas.microsoft.com/office/drawing/2014/main" id="{76A5DBE0-9F46-36D0-CDAA-5B2BA556F784}"/>
              </a:ext>
            </a:extLst>
          </p:cNvPr>
          <p:cNvSpPr txBox="1"/>
          <p:nvPr/>
        </p:nvSpPr>
        <p:spPr>
          <a:xfrm>
            <a:off x="358775" y="3865115"/>
            <a:ext cx="6649064" cy="261610"/>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srgbClr val="000000"/>
                </a:solidFill>
                <a:effectLst/>
                <a:uLnTx/>
                <a:uFillTx/>
                <a:latin typeface="Gill Sans Nova"/>
                <a:ea typeface="Times New Roman" panose="02020603050405020304" pitchFamily="18" charset="0"/>
                <a:cs typeface="Times New Roman" panose="02020603050405020304" pitchFamily="18" charset="0"/>
              </a:rPr>
              <a:t>Quelle: Eigene Berechnungen auf Grundlage Bewilligungen Gemeinde Davos sowie Internet-Recherchen</a:t>
            </a:r>
            <a:endParaRPr kumimoji="0" lang="de-CH" sz="1100" b="0" i="0" u="none" strike="noStrike" kern="1200" cap="none" spc="0" normalizeH="0" baseline="0" noProof="0" dirty="0">
              <a:ln>
                <a:noFill/>
              </a:ln>
              <a:solidFill>
                <a:prstClr val="black"/>
              </a:solidFill>
              <a:effectLst/>
              <a:uLnTx/>
              <a:uFillTx/>
              <a:latin typeface="Gill Sans Nova"/>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3716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F02C81B-1024-AAA7-FAEC-A3DFB44E3DFF}"/>
              </a:ext>
            </a:extLst>
          </p:cNvPr>
          <p:cNvSpPr>
            <a:spLocks noGrp="1"/>
          </p:cNvSpPr>
          <p:nvPr>
            <p:ph type="title"/>
          </p:nvPr>
        </p:nvSpPr>
        <p:spPr/>
        <p:txBody>
          <a:bodyPr/>
          <a:lstStyle/>
          <a:p>
            <a:r>
              <a:rPr lang="de-CH" dirty="0"/>
              <a:t>Kostenabschätzung Umnutzungen und </a:t>
            </a:r>
            <a:r>
              <a:rPr lang="de-CH" dirty="0" err="1"/>
              <a:t>Temporärbauten</a:t>
            </a:r>
            <a:endParaRPr lang="de-CH" dirty="0"/>
          </a:p>
        </p:txBody>
      </p:sp>
      <p:sp>
        <p:nvSpPr>
          <p:cNvPr id="6" name="Inhaltsplatzhalter 5">
            <a:extLst>
              <a:ext uri="{FF2B5EF4-FFF2-40B4-BE49-F238E27FC236}">
                <a16:creationId xmlns:a16="http://schemas.microsoft.com/office/drawing/2014/main" id="{BC5E5A17-E024-CC8E-0599-6438C9038732}"/>
              </a:ext>
            </a:extLst>
          </p:cNvPr>
          <p:cNvSpPr>
            <a:spLocks noGrp="1"/>
          </p:cNvSpPr>
          <p:nvPr>
            <p:ph idx="1"/>
          </p:nvPr>
        </p:nvSpPr>
        <p:spPr>
          <a:xfrm>
            <a:off x="358775" y="1153405"/>
            <a:ext cx="8426450" cy="3203575"/>
          </a:xfrm>
        </p:spPr>
        <p:txBody>
          <a:bodyPr>
            <a:noAutofit/>
          </a:bodyPr>
          <a:lstStyle/>
          <a:p>
            <a:pPr marL="285750" indent="-285750">
              <a:spcBef>
                <a:spcPts val="600"/>
              </a:spcBef>
              <a:spcAft>
                <a:spcPts val="600"/>
              </a:spcAft>
              <a:buFont typeface="Wingdings" panose="05000000000000000000" pitchFamily="2" charset="2"/>
              <a:buChar char="§"/>
            </a:pPr>
            <a:r>
              <a:rPr lang="de-DE" sz="1600" dirty="0"/>
              <a:t>Für die temporäre Anmietung von Räumlichkeiten sowie Freiflächen für </a:t>
            </a:r>
            <a:r>
              <a:rPr lang="de-DE" sz="1600" dirty="0" err="1"/>
              <a:t>Temporärbauten</a:t>
            </a:r>
            <a:r>
              <a:rPr lang="de-DE" sz="1600" dirty="0"/>
              <a:t> in Davos wurden rund 14.8 Mio. CHF ausgegeben. </a:t>
            </a:r>
          </a:p>
          <a:p>
            <a:pPr marL="285750" indent="-285750">
              <a:spcBef>
                <a:spcPts val="600"/>
              </a:spcBef>
              <a:spcAft>
                <a:spcPts val="600"/>
              </a:spcAft>
              <a:buFont typeface="Wingdings" panose="05000000000000000000" pitchFamily="2" charset="2"/>
              <a:buChar char="§"/>
            </a:pPr>
            <a:r>
              <a:rPr lang="de-DE" sz="1600" dirty="0"/>
              <a:t>Die damit den temporären Räumlichkeiten zusammenhängenden Agentur- und Bauleistungen können mit 19.0 Mio. CHF veranschlagt werden, davon entfallen auf Davos rund 1.9 Mio. CHF. Für Security und Reinigung werden in Davos rund 1.3 Mio. CHF verausgabt.</a:t>
            </a:r>
          </a:p>
          <a:p>
            <a:pPr marL="285750" indent="-285750">
              <a:spcBef>
                <a:spcPts val="600"/>
              </a:spcBef>
              <a:spcAft>
                <a:spcPts val="600"/>
              </a:spcAft>
              <a:buFont typeface="Wingdings" panose="05000000000000000000" pitchFamily="2" charset="2"/>
              <a:buChar char="§"/>
            </a:pPr>
            <a:r>
              <a:rPr lang="de-DE" sz="1600" dirty="0"/>
              <a:t>Während der Auf- und Abbauphasen geben Agenturen und Handwerker von </a:t>
            </a:r>
            <a:r>
              <a:rPr lang="de-DE" sz="1600" dirty="0" err="1"/>
              <a:t>ausserhalb</a:t>
            </a:r>
            <a:r>
              <a:rPr lang="de-DE" sz="1600" dirty="0"/>
              <a:t> rund 0.7 Mio. CHF für Beherbergung und Versorgung aus.</a:t>
            </a:r>
          </a:p>
          <a:p>
            <a:pPr marL="285750" indent="-285750">
              <a:spcBef>
                <a:spcPts val="600"/>
              </a:spcBef>
              <a:spcAft>
                <a:spcPts val="600"/>
              </a:spcAft>
              <a:buFont typeface="Wingdings" panose="05000000000000000000" pitchFamily="2" charset="2"/>
              <a:buChar char="§"/>
            </a:pPr>
            <a:r>
              <a:rPr lang="de-DE" sz="1600" dirty="0"/>
              <a:t>In der Summe sind mit Umnutzungen, </a:t>
            </a:r>
            <a:r>
              <a:rPr lang="de-DE" sz="1600" dirty="0" err="1"/>
              <a:t>Temporärbauten</a:t>
            </a:r>
            <a:r>
              <a:rPr lang="de-DE" sz="1600" dirty="0"/>
              <a:t> sowie </a:t>
            </a:r>
            <a:r>
              <a:rPr lang="de-DE" sz="1600" dirty="0" err="1"/>
              <a:t>Aussenwerbung</a:t>
            </a:r>
            <a:r>
              <a:rPr lang="de-DE" sz="1600" dirty="0"/>
              <a:t> Ausgaben in Höhe von 18.8 Mio. CHF in Davos verbunden, weitere 13.6 Mio. CHF fallen in der restlichen Schweiz an.</a:t>
            </a:r>
          </a:p>
        </p:txBody>
      </p:sp>
      <p:sp>
        <p:nvSpPr>
          <p:cNvPr id="4" name="Foliennummernplatzhalter 3">
            <a:extLst>
              <a:ext uri="{FF2B5EF4-FFF2-40B4-BE49-F238E27FC236}">
                <a16:creationId xmlns:a16="http://schemas.microsoft.com/office/drawing/2014/main" id="{64E048B5-6F9E-95C1-CF3E-A551564B39DA}"/>
              </a:ext>
            </a:extLst>
          </p:cNvPr>
          <p:cNvSpPr>
            <a:spLocks noGrp="1"/>
          </p:cNvSpPr>
          <p:nvPr>
            <p:ph type="sldNum" sz="quarter" idx="12"/>
          </p:nvPr>
        </p:nvSpPr>
        <p:spPr/>
        <p:txBody>
          <a:bodyPr/>
          <a:lstStyle/>
          <a:p>
            <a:fld id="{7559FC98-AF75-4A00-A03C-DF9FEBF6BCB9}" type="slidenum">
              <a:rPr lang="de-CH" smtClean="0"/>
              <a:pPr/>
              <a:t>19</a:t>
            </a:fld>
            <a:endParaRPr lang="de-CH"/>
          </a:p>
        </p:txBody>
      </p:sp>
    </p:spTree>
    <p:extLst>
      <p:ext uri="{BB962C8B-B14F-4D97-AF65-F5344CB8AC3E}">
        <p14:creationId xmlns:p14="http://schemas.microsoft.com/office/powerpoint/2010/main" val="1792287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17BA4066-54F2-40DB-B61A-445A00112AA7}"/>
              </a:ext>
            </a:extLst>
          </p:cNvPr>
          <p:cNvSpPr>
            <a:spLocks noGrp="1"/>
          </p:cNvSpPr>
          <p:nvPr>
            <p:ph type="title"/>
          </p:nvPr>
        </p:nvSpPr>
        <p:spPr/>
        <p:txBody>
          <a:bodyPr/>
          <a:lstStyle/>
          <a:p>
            <a:r>
              <a:rPr lang="de-CH" sz="2400" dirty="0">
                <a:latin typeface="+mj-lt"/>
              </a:rPr>
              <a:t>Inhalt</a:t>
            </a:r>
          </a:p>
        </p:txBody>
      </p:sp>
      <p:sp>
        <p:nvSpPr>
          <p:cNvPr id="20" name="Text Placeholder 19">
            <a:extLst>
              <a:ext uri="{FF2B5EF4-FFF2-40B4-BE49-F238E27FC236}">
                <a16:creationId xmlns:a16="http://schemas.microsoft.com/office/drawing/2014/main" id="{0B072412-4031-4628-B083-F3156B07E223}"/>
              </a:ext>
            </a:extLst>
          </p:cNvPr>
          <p:cNvSpPr>
            <a:spLocks noGrp="1"/>
          </p:cNvSpPr>
          <p:nvPr>
            <p:ph type="body" sz="quarter" idx="13"/>
          </p:nvPr>
        </p:nvSpPr>
        <p:spPr/>
        <p:txBody>
          <a:bodyPr>
            <a:normAutofit/>
          </a:bodyPr>
          <a:lstStyle/>
          <a:p>
            <a:r>
              <a:rPr lang="de-DE" sz="1800" dirty="0"/>
              <a:t>Zielsetzungen und Methodik</a:t>
            </a:r>
          </a:p>
          <a:p>
            <a:r>
              <a:rPr lang="de-DE" sz="1800" dirty="0"/>
              <a:t>Überblick Jahrestreffen 2023</a:t>
            </a:r>
          </a:p>
          <a:p>
            <a:r>
              <a:rPr lang="de-DE" sz="1800" dirty="0"/>
              <a:t>Vertiefung Unternehmenspräsenzen</a:t>
            </a:r>
          </a:p>
          <a:p>
            <a:r>
              <a:rPr lang="de-DE" sz="1800" dirty="0"/>
              <a:t>Regionalwirtschaftliche Effekte</a:t>
            </a:r>
          </a:p>
          <a:p>
            <a:r>
              <a:rPr lang="de-DE" sz="1800" dirty="0"/>
              <a:t>Abschätzung Steuereffekte</a:t>
            </a:r>
          </a:p>
          <a:p>
            <a:endParaRPr lang="de-CH" dirty="0"/>
          </a:p>
        </p:txBody>
      </p:sp>
      <p:sp>
        <p:nvSpPr>
          <p:cNvPr id="6" name="Slide Number Placeholder 5">
            <a:extLst>
              <a:ext uri="{FF2B5EF4-FFF2-40B4-BE49-F238E27FC236}">
                <a16:creationId xmlns:a16="http://schemas.microsoft.com/office/drawing/2014/main" id="{70DDD175-4963-478B-AD53-CD696C2A5475}"/>
              </a:ext>
            </a:extLst>
          </p:cNvPr>
          <p:cNvSpPr>
            <a:spLocks noGrp="1"/>
          </p:cNvSpPr>
          <p:nvPr>
            <p:ph type="sldNum" sz="quarter" idx="16"/>
          </p:nvPr>
        </p:nvSpPr>
        <p:spPr/>
        <p:txBody>
          <a:bodyPr/>
          <a:lstStyle/>
          <a:p>
            <a:fld id="{7559FC98-AF75-4A00-A03C-DF9FEBF6BCB9}" type="slidenum">
              <a:rPr lang="de-CH" smtClean="0"/>
              <a:pPr/>
              <a:t>2</a:t>
            </a:fld>
            <a:endParaRPr lang="de-CH"/>
          </a:p>
        </p:txBody>
      </p:sp>
    </p:spTree>
    <p:custDataLst>
      <p:custData r:id="rId1"/>
      <p:custData r:id="rId2"/>
    </p:custDataLst>
    <p:extLst>
      <p:ext uri="{BB962C8B-B14F-4D97-AF65-F5344CB8AC3E}">
        <p14:creationId xmlns:p14="http://schemas.microsoft.com/office/powerpoint/2010/main" val="1902189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F02C81B-1024-AAA7-FAEC-A3DFB44E3DFF}"/>
              </a:ext>
            </a:extLst>
          </p:cNvPr>
          <p:cNvSpPr>
            <a:spLocks noGrp="1"/>
          </p:cNvSpPr>
          <p:nvPr>
            <p:ph type="title"/>
          </p:nvPr>
        </p:nvSpPr>
        <p:spPr/>
        <p:txBody>
          <a:bodyPr/>
          <a:lstStyle/>
          <a:p>
            <a:r>
              <a:rPr lang="de-CH" dirty="0"/>
              <a:t>Regionalwirtschaftliche Bewertung</a:t>
            </a:r>
          </a:p>
        </p:txBody>
      </p:sp>
      <p:sp>
        <p:nvSpPr>
          <p:cNvPr id="6" name="Inhaltsplatzhalter 5">
            <a:extLst>
              <a:ext uri="{FF2B5EF4-FFF2-40B4-BE49-F238E27FC236}">
                <a16:creationId xmlns:a16="http://schemas.microsoft.com/office/drawing/2014/main" id="{BC5E5A17-E024-CC8E-0599-6438C9038732}"/>
              </a:ext>
            </a:extLst>
          </p:cNvPr>
          <p:cNvSpPr>
            <a:spLocks noGrp="1"/>
          </p:cNvSpPr>
          <p:nvPr>
            <p:ph idx="1"/>
          </p:nvPr>
        </p:nvSpPr>
        <p:spPr>
          <a:xfrm>
            <a:off x="358775" y="1152000"/>
            <a:ext cx="8426450" cy="3203575"/>
          </a:xfrm>
        </p:spPr>
        <p:txBody>
          <a:bodyPr>
            <a:noAutofit/>
          </a:bodyPr>
          <a:lstStyle/>
          <a:p>
            <a:pPr marL="285750" indent="-285750">
              <a:spcBef>
                <a:spcPts val="600"/>
              </a:spcBef>
              <a:spcAft>
                <a:spcPts val="600"/>
              </a:spcAft>
              <a:buFont typeface="Wingdings" panose="05000000000000000000" pitchFamily="2" charset="2"/>
              <a:buChar char="§"/>
            </a:pPr>
            <a:r>
              <a:rPr lang="de-DE" sz="1600" dirty="0"/>
              <a:t>Die räumlichen Präsenzen von Unternehmen, NGOs und Stiftungen sowie Ländern und Regionen beim Jahrestreffen nehmen mit 92 Projekten auf rund 15 000 m</a:t>
            </a:r>
            <a:r>
              <a:rPr lang="de-DE" sz="1600" baseline="30000" dirty="0"/>
              <a:t>2</a:t>
            </a:r>
            <a:r>
              <a:rPr lang="de-DE" sz="1600" dirty="0"/>
              <a:t> mittlerweile einen </a:t>
            </a:r>
            <a:r>
              <a:rPr lang="de-DE" sz="1600" dirty="0" err="1"/>
              <a:t>grossen</a:t>
            </a:r>
            <a:r>
              <a:rPr lang="de-DE" sz="1600" dirty="0"/>
              <a:t> Umfang ein. Immobilieneigentümer und Gewerbetreibende erhalten für eine zwei- bis dreiwöchige Zwischennutzung ihrer Liegenschaft erhebliche Mietzahlungen.</a:t>
            </a:r>
          </a:p>
          <a:p>
            <a:pPr marL="285750" indent="-285750">
              <a:spcBef>
                <a:spcPts val="600"/>
              </a:spcBef>
              <a:spcAft>
                <a:spcPts val="600"/>
              </a:spcAft>
              <a:buFont typeface="Wingdings" panose="05000000000000000000" pitchFamily="2" charset="2"/>
              <a:buChar char="§"/>
            </a:pPr>
            <a:r>
              <a:rPr lang="de-DE" sz="1600" dirty="0"/>
              <a:t>Der weitaus </a:t>
            </a:r>
            <a:r>
              <a:rPr lang="de-DE" sz="1600" dirty="0" err="1"/>
              <a:t>grösste</a:t>
            </a:r>
            <a:r>
              <a:rPr lang="de-DE" sz="1600" dirty="0"/>
              <a:t> Teil der Aufträge im Bereich Agentur- und Bauleistungen wird durch Schweizer Unternehmen </a:t>
            </a:r>
            <a:r>
              <a:rPr lang="de-DE" sz="1600" dirty="0" err="1"/>
              <a:t>ausserhalb</a:t>
            </a:r>
            <a:r>
              <a:rPr lang="de-DE" sz="1600" dirty="0"/>
              <a:t> Davos vergeben – aber auch lokale Handwerksbetriebe profitieren in kleinerem Umfang. Lokale Beherbergungs- und Gastronomiebetriebe und Vermieter von Ferienwohnungen profitieren während der Auf- und Abbauphase.</a:t>
            </a:r>
          </a:p>
          <a:p>
            <a:pPr marL="285750" indent="-285750">
              <a:spcBef>
                <a:spcPts val="600"/>
              </a:spcBef>
              <a:spcAft>
                <a:spcPts val="600"/>
              </a:spcAft>
              <a:buFont typeface="Wingdings" panose="05000000000000000000" pitchFamily="2" charset="2"/>
              <a:buChar char="§"/>
            </a:pPr>
            <a:r>
              <a:rPr lang="de-DE" sz="1600" dirty="0"/>
              <a:t>Die hohen Mietpreise während des Jahrestreffens haben nach Expertensicht teilweise auch negative Folgen für Einzelhandel und Stadtentwicklung, indem Leerstände unter Jahr toleriert und Modernisierungen unterbleiben.</a:t>
            </a:r>
          </a:p>
        </p:txBody>
      </p:sp>
      <p:sp>
        <p:nvSpPr>
          <p:cNvPr id="4" name="Foliennummernplatzhalter 3">
            <a:extLst>
              <a:ext uri="{FF2B5EF4-FFF2-40B4-BE49-F238E27FC236}">
                <a16:creationId xmlns:a16="http://schemas.microsoft.com/office/drawing/2014/main" id="{64E048B5-6F9E-95C1-CF3E-A551564B39DA}"/>
              </a:ext>
            </a:extLst>
          </p:cNvPr>
          <p:cNvSpPr>
            <a:spLocks noGrp="1"/>
          </p:cNvSpPr>
          <p:nvPr>
            <p:ph type="sldNum" sz="quarter" idx="12"/>
          </p:nvPr>
        </p:nvSpPr>
        <p:spPr/>
        <p:txBody>
          <a:bodyPr/>
          <a:lstStyle/>
          <a:p>
            <a:fld id="{7559FC98-AF75-4A00-A03C-DF9FEBF6BCB9}" type="slidenum">
              <a:rPr lang="de-CH" smtClean="0"/>
              <a:pPr/>
              <a:t>20</a:t>
            </a:fld>
            <a:endParaRPr lang="de-CH"/>
          </a:p>
        </p:txBody>
      </p:sp>
    </p:spTree>
    <p:extLst>
      <p:ext uri="{BB962C8B-B14F-4D97-AF65-F5344CB8AC3E}">
        <p14:creationId xmlns:p14="http://schemas.microsoft.com/office/powerpoint/2010/main" val="2399443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0A3C986-1FC0-1D0D-5AB5-077C20969347}"/>
              </a:ext>
            </a:extLst>
          </p:cNvPr>
          <p:cNvSpPr>
            <a:spLocks noGrp="1"/>
          </p:cNvSpPr>
          <p:nvPr>
            <p:ph type="title"/>
          </p:nvPr>
        </p:nvSpPr>
        <p:spPr/>
        <p:txBody>
          <a:bodyPr>
            <a:normAutofit/>
          </a:bodyPr>
          <a:lstStyle/>
          <a:p>
            <a:r>
              <a:rPr lang="de-CH" sz="3600" dirty="0"/>
              <a:t>4. Regionalwirtschaftliche Effekte</a:t>
            </a:r>
          </a:p>
        </p:txBody>
      </p:sp>
      <p:sp>
        <p:nvSpPr>
          <p:cNvPr id="6" name="Textplatzhalter 5">
            <a:extLst>
              <a:ext uri="{FF2B5EF4-FFF2-40B4-BE49-F238E27FC236}">
                <a16:creationId xmlns:a16="http://schemas.microsoft.com/office/drawing/2014/main" id="{7CC8E877-5B26-1AA9-5287-918FD2E6B805}"/>
              </a:ext>
            </a:extLst>
          </p:cNvPr>
          <p:cNvSpPr>
            <a:spLocks noGrp="1"/>
          </p:cNvSpPr>
          <p:nvPr>
            <p:ph type="body" idx="1"/>
          </p:nvPr>
        </p:nvSpPr>
        <p:spPr/>
        <p:txBody>
          <a:bodyPr/>
          <a:lstStyle/>
          <a:p>
            <a:endParaRPr lang="de-CH"/>
          </a:p>
        </p:txBody>
      </p:sp>
      <p:sp>
        <p:nvSpPr>
          <p:cNvPr id="4" name="Foliennummernplatzhalter 3">
            <a:extLst>
              <a:ext uri="{FF2B5EF4-FFF2-40B4-BE49-F238E27FC236}">
                <a16:creationId xmlns:a16="http://schemas.microsoft.com/office/drawing/2014/main" id="{809E54AC-CC4E-261C-93DD-9FF8800B7359}"/>
              </a:ext>
            </a:extLst>
          </p:cNvPr>
          <p:cNvSpPr>
            <a:spLocks noGrp="1"/>
          </p:cNvSpPr>
          <p:nvPr>
            <p:ph type="sldNum" sz="quarter" idx="4294967295"/>
          </p:nvPr>
        </p:nvSpPr>
        <p:spPr>
          <a:xfrm>
            <a:off x="8929688" y="4767263"/>
            <a:ext cx="214312" cy="274637"/>
          </a:xfrm>
        </p:spPr>
        <p:txBody>
          <a:bodyPr/>
          <a:lstStyle/>
          <a:p>
            <a:fld id="{7559FC98-AF75-4A00-A03C-DF9FEBF6BCB9}" type="slidenum">
              <a:rPr lang="de-CH" smtClean="0"/>
              <a:pPr/>
              <a:t>21</a:t>
            </a:fld>
            <a:endParaRPr lang="de-CH"/>
          </a:p>
        </p:txBody>
      </p:sp>
    </p:spTree>
    <p:extLst>
      <p:ext uri="{BB962C8B-B14F-4D97-AF65-F5344CB8AC3E}">
        <p14:creationId xmlns:p14="http://schemas.microsoft.com/office/powerpoint/2010/main" val="56146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401102-D833-FAFC-7F54-C00BD6DBE6C0}"/>
              </a:ext>
            </a:extLst>
          </p:cNvPr>
          <p:cNvSpPr>
            <a:spLocks noGrp="1"/>
          </p:cNvSpPr>
          <p:nvPr>
            <p:ph type="title"/>
          </p:nvPr>
        </p:nvSpPr>
        <p:spPr/>
        <p:txBody>
          <a:bodyPr/>
          <a:lstStyle/>
          <a:p>
            <a:r>
              <a:rPr lang="de-DE" dirty="0"/>
              <a:t>Veranstaltungsausgaben des WEF</a:t>
            </a:r>
            <a:endParaRPr lang="de-CH" dirty="0"/>
          </a:p>
        </p:txBody>
      </p:sp>
      <p:sp>
        <p:nvSpPr>
          <p:cNvPr id="4" name="Inhaltsplatzhalter 3">
            <a:extLst>
              <a:ext uri="{FF2B5EF4-FFF2-40B4-BE49-F238E27FC236}">
                <a16:creationId xmlns:a16="http://schemas.microsoft.com/office/drawing/2014/main" id="{70C0E43B-7A10-8E2D-981B-6A473B95DA48}"/>
              </a:ext>
            </a:extLst>
          </p:cNvPr>
          <p:cNvSpPr>
            <a:spLocks noGrp="1"/>
          </p:cNvSpPr>
          <p:nvPr>
            <p:ph idx="1"/>
          </p:nvPr>
        </p:nvSpPr>
        <p:spPr/>
        <p:txBody>
          <a:bodyPr>
            <a:noAutofit/>
          </a:bodyPr>
          <a:lstStyle/>
          <a:p>
            <a:pPr marL="342900" lvl="0" indent="-342900" algn="just">
              <a:spcBef>
                <a:spcPts val="600"/>
              </a:spcBef>
              <a:spcAft>
                <a:spcPts val="600"/>
              </a:spcAft>
              <a:buFont typeface="Wingdings" panose="05000000000000000000" pitchFamily="2" charset="2"/>
              <a:buChar char="§"/>
            </a:pPr>
            <a:r>
              <a:rPr lang="de-CH" sz="1600" dirty="0"/>
              <a:t>Für die Durchführung des Jahrestreffens wendete das WEF 2023 45.9 Mio. CHF auf. Davoser Unternehmen profitierten davon in Höhe von 22.2 Mio. CHF, dies entspricht 48 % aller getätigten Veranstalterausgaben.</a:t>
            </a:r>
          </a:p>
          <a:p>
            <a:pPr marL="342900" lvl="0" indent="-342900" algn="just">
              <a:spcBef>
                <a:spcPts val="600"/>
              </a:spcBef>
              <a:spcAft>
                <a:spcPts val="600"/>
              </a:spcAft>
              <a:buFont typeface="Wingdings" panose="05000000000000000000" pitchFamily="2" charset="2"/>
              <a:buChar char="§"/>
            </a:pPr>
            <a:r>
              <a:rPr lang="de-CH" sz="1600" dirty="0"/>
              <a:t>Von den Ausgaben des Veranstalters profitieren insbesondere die Hotellerie, Parahotellerie (z.B. Vermietung von Ferienwohnungen) und Gastronomie (rund 10 Mio. CHF). </a:t>
            </a:r>
          </a:p>
          <a:p>
            <a:pPr marL="342900" lvl="0" indent="-342900" algn="just">
              <a:spcBef>
                <a:spcPts val="600"/>
              </a:spcBef>
              <a:spcAft>
                <a:spcPts val="600"/>
              </a:spcAft>
              <a:buFont typeface="Wingdings" panose="05000000000000000000" pitchFamily="2" charset="2"/>
              <a:buChar char="§"/>
            </a:pPr>
            <a:r>
              <a:rPr lang="de-CH" sz="1600" dirty="0"/>
              <a:t>Weitere Branchenschwerpunkte der Veranstalterausgaben in Davos umfassen das Bau- und Ausbaugewerbe (z.B. Zimmerei, Gerüstbau), Verkehr und </a:t>
            </a:r>
            <a:r>
              <a:rPr lang="de-CH" sz="1600" dirty="0" err="1"/>
              <a:t>Lagerei</a:t>
            </a:r>
            <a:r>
              <a:rPr lang="de-CH" sz="1600" dirty="0"/>
              <a:t> (z.B. Shuttle Service), Energieversorgung, sonstige wirtschaftliche Dienstleistungen (z.B. Gebäudereinigung und Sicherheitsdienste) sowie Grundstücks- und Wohnungswesen (Anmietung von Gebäuden und Parkplätzen).</a:t>
            </a:r>
          </a:p>
          <a:p>
            <a:endParaRPr lang="de-CH" dirty="0"/>
          </a:p>
        </p:txBody>
      </p:sp>
      <p:sp>
        <p:nvSpPr>
          <p:cNvPr id="3" name="Foliennummernplatzhalter 2">
            <a:extLst>
              <a:ext uri="{FF2B5EF4-FFF2-40B4-BE49-F238E27FC236}">
                <a16:creationId xmlns:a16="http://schemas.microsoft.com/office/drawing/2014/main" id="{44656BE4-FAF0-565F-E7A2-357E64DAC3D9}"/>
              </a:ext>
            </a:extLst>
          </p:cNvPr>
          <p:cNvSpPr>
            <a:spLocks noGrp="1"/>
          </p:cNvSpPr>
          <p:nvPr>
            <p:ph type="sldNum" sz="quarter" idx="12"/>
          </p:nvPr>
        </p:nvSpPr>
        <p:spPr/>
        <p:txBody>
          <a:bodyPr/>
          <a:lstStyle/>
          <a:p>
            <a:fld id="{7559FC98-AF75-4A00-A03C-DF9FEBF6BCB9}" type="slidenum">
              <a:rPr lang="de-CH" smtClean="0"/>
              <a:t>22</a:t>
            </a:fld>
            <a:endParaRPr lang="de-CH"/>
          </a:p>
        </p:txBody>
      </p:sp>
    </p:spTree>
    <p:extLst>
      <p:ext uri="{BB962C8B-B14F-4D97-AF65-F5344CB8AC3E}">
        <p14:creationId xmlns:p14="http://schemas.microsoft.com/office/powerpoint/2010/main" val="1543086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636A21-2A71-ED33-D400-049967971E16}"/>
              </a:ext>
            </a:extLst>
          </p:cNvPr>
          <p:cNvSpPr>
            <a:spLocks noGrp="1"/>
          </p:cNvSpPr>
          <p:nvPr>
            <p:ph type="title"/>
          </p:nvPr>
        </p:nvSpPr>
        <p:spPr/>
        <p:txBody>
          <a:bodyPr/>
          <a:lstStyle/>
          <a:p>
            <a:r>
              <a:rPr lang="de-CH" dirty="0"/>
              <a:t>Räumliche Verteilung der Ausgaben des WEF für das Jahrestreffen 2023</a:t>
            </a:r>
          </a:p>
        </p:txBody>
      </p:sp>
      <p:sp>
        <p:nvSpPr>
          <p:cNvPr id="4" name="Foliennummernplatzhalter 3">
            <a:extLst>
              <a:ext uri="{FF2B5EF4-FFF2-40B4-BE49-F238E27FC236}">
                <a16:creationId xmlns:a16="http://schemas.microsoft.com/office/drawing/2014/main" id="{32E4E7F4-C046-6DE6-5A40-CD51BAEF076D}"/>
              </a:ext>
            </a:extLst>
          </p:cNvPr>
          <p:cNvSpPr>
            <a:spLocks noGrp="1"/>
          </p:cNvSpPr>
          <p:nvPr>
            <p:ph type="sldNum" sz="quarter" idx="12"/>
          </p:nvPr>
        </p:nvSpPr>
        <p:spPr/>
        <p:txBody>
          <a:bodyPr/>
          <a:lstStyle/>
          <a:p>
            <a:fld id="{7559FC98-AF75-4A00-A03C-DF9FEBF6BCB9}" type="slidenum">
              <a:rPr lang="de-CH" smtClean="0"/>
              <a:pPr/>
              <a:t>23</a:t>
            </a:fld>
            <a:endParaRPr lang="de-CH"/>
          </a:p>
        </p:txBody>
      </p:sp>
      <p:pic>
        <p:nvPicPr>
          <p:cNvPr id="5" name="Grafik 4">
            <a:extLst>
              <a:ext uri="{FF2B5EF4-FFF2-40B4-BE49-F238E27FC236}">
                <a16:creationId xmlns:a16="http://schemas.microsoft.com/office/drawing/2014/main" id="{F16F537F-DA1C-E5AD-BD1A-E0323C09906B}"/>
              </a:ext>
            </a:extLst>
          </p:cNvPr>
          <p:cNvPicPr>
            <a:picLocks noChangeAspect="1"/>
          </p:cNvPicPr>
          <p:nvPr/>
        </p:nvPicPr>
        <p:blipFill>
          <a:blip r:embed="rId2"/>
          <a:stretch>
            <a:fillRect/>
          </a:stretch>
        </p:blipFill>
        <p:spPr>
          <a:xfrm>
            <a:off x="2421248" y="987917"/>
            <a:ext cx="4668720" cy="3438085"/>
          </a:xfrm>
          <a:prstGeom prst="rect">
            <a:avLst/>
          </a:prstGeom>
        </p:spPr>
      </p:pic>
      <p:sp>
        <p:nvSpPr>
          <p:cNvPr id="6" name="Textfeld 5">
            <a:extLst>
              <a:ext uri="{FF2B5EF4-FFF2-40B4-BE49-F238E27FC236}">
                <a16:creationId xmlns:a16="http://schemas.microsoft.com/office/drawing/2014/main" id="{E5006F3A-5090-5585-CA12-FC4E325DEC6E}"/>
              </a:ext>
            </a:extLst>
          </p:cNvPr>
          <p:cNvSpPr txBox="1"/>
          <p:nvPr/>
        </p:nvSpPr>
        <p:spPr>
          <a:xfrm>
            <a:off x="2061187" y="4628762"/>
            <a:ext cx="4572000" cy="276999"/>
          </a:xfrm>
          <a:prstGeom prst="rect">
            <a:avLst/>
          </a:prstGeom>
          <a:noFill/>
        </p:spPr>
        <p:txBody>
          <a:bodyPr wrap="square">
            <a:spAutoFit/>
          </a:bodyPr>
          <a:lstStyle/>
          <a:p>
            <a:r>
              <a:rPr lang="de-CH" sz="1200" dirty="0">
                <a:solidFill>
                  <a:srgbClr val="000000"/>
                </a:solidFill>
                <a:effectLst/>
                <a:ea typeface="Times New Roman" panose="02020603050405020304" pitchFamily="18" charset="0"/>
                <a:cs typeface="Times New Roman" panose="02020603050405020304" pitchFamily="18" charset="0"/>
              </a:rPr>
              <a:t>Quelle: WEF 2023, eigene Berechnungen</a:t>
            </a:r>
            <a:endParaRPr lang="de-CH" sz="12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2447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C2A068-A31D-5821-F5B6-AD9F349F6B71}"/>
              </a:ext>
            </a:extLst>
          </p:cNvPr>
          <p:cNvSpPr>
            <a:spLocks noGrp="1"/>
          </p:cNvSpPr>
          <p:nvPr>
            <p:ph type="title"/>
          </p:nvPr>
        </p:nvSpPr>
        <p:spPr/>
        <p:txBody>
          <a:bodyPr/>
          <a:lstStyle/>
          <a:p>
            <a:r>
              <a:rPr lang="de-CH" dirty="0"/>
              <a:t>Ausgaben WEF und </a:t>
            </a:r>
            <a:r>
              <a:rPr lang="de-CH" dirty="0" err="1"/>
              <a:t>PublicisLive</a:t>
            </a:r>
            <a:r>
              <a:rPr lang="de-CH" dirty="0"/>
              <a:t> in Davos 2023 nach Branchen</a:t>
            </a:r>
          </a:p>
        </p:txBody>
      </p:sp>
      <p:sp>
        <p:nvSpPr>
          <p:cNvPr id="4" name="Foliennummernplatzhalter 3">
            <a:extLst>
              <a:ext uri="{FF2B5EF4-FFF2-40B4-BE49-F238E27FC236}">
                <a16:creationId xmlns:a16="http://schemas.microsoft.com/office/drawing/2014/main" id="{18C26F42-84DD-56BA-AC47-61E7FB5979CE}"/>
              </a:ext>
            </a:extLst>
          </p:cNvPr>
          <p:cNvSpPr>
            <a:spLocks noGrp="1"/>
          </p:cNvSpPr>
          <p:nvPr>
            <p:ph type="sldNum" sz="quarter" idx="12"/>
          </p:nvPr>
        </p:nvSpPr>
        <p:spPr/>
        <p:txBody>
          <a:bodyPr/>
          <a:lstStyle/>
          <a:p>
            <a:fld id="{7559FC98-AF75-4A00-A03C-DF9FEBF6BCB9}" type="slidenum">
              <a:rPr lang="de-CH" smtClean="0"/>
              <a:pPr/>
              <a:t>24</a:t>
            </a:fld>
            <a:endParaRPr lang="de-CH"/>
          </a:p>
        </p:txBody>
      </p:sp>
      <p:pic>
        <p:nvPicPr>
          <p:cNvPr id="5" name="Grafik 4">
            <a:extLst>
              <a:ext uri="{FF2B5EF4-FFF2-40B4-BE49-F238E27FC236}">
                <a16:creationId xmlns:a16="http://schemas.microsoft.com/office/drawing/2014/main" id="{41E8C55B-5152-A032-6B88-217D83520C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2061187" y="776029"/>
            <a:ext cx="5338588" cy="3703763"/>
          </a:xfrm>
          <a:prstGeom prst="rect">
            <a:avLst/>
          </a:prstGeom>
          <a:noFill/>
          <a:ln>
            <a:noFill/>
          </a:ln>
          <a:extLst>
            <a:ext uri="{53640926-AAD7-44D8-BBD7-CCE9431645EC}">
              <a14:shadowObscured xmlns:a14="http://schemas.microsoft.com/office/drawing/2010/main"/>
            </a:ext>
          </a:extLst>
        </p:spPr>
      </p:pic>
      <p:sp>
        <p:nvSpPr>
          <p:cNvPr id="7" name="Textfeld 6">
            <a:extLst>
              <a:ext uri="{FF2B5EF4-FFF2-40B4-BE49-F238E27FC236}">
                <a16:creationId xmlns:a16="http://schemas.microsoft.com/office/drawing/2014/main" id="{6E902DBB-D768-6B48-9C97-51C13AB9AD34}"/>
              </a:ext>
            </a:extLst>
          </p:cNvPr>
          <p:cNvSpPr txBox="1"/>
          <p:nvPr/>
        </p:nvSpPr>
        <p:spPr>
          <a:xfrm>
            <a:off x="2061187" y="4628762"/>
            <a:ext cx="4572000" cy="276999"/>
          </a:xfrm>
          <a:prstGeom prst="rect">
            <a:avLst/>
          </a:prstGeom>
          <a:noFill/>
        </p:spPr>
        <p:txBody>
          <a:bodyPr wrap="square">
            <a:spAutoFit/>
          </a:bodyPr>
          <a:lstStyle/>
          <a:p>
            <a:r>
              <a:rPr lang="de-CH" sz="1200" dirty="0">
                <a:solidFill>
                  <a:srgbClr val="000000"/>
                </a:solidFill>
                <a:effectLst/>
                <a:ea typeface="Times New Roman" panose="02020603050405020304" pitchFamily="18" charset="0"/>
                <a:cs typeface="Times New Roman" panose="02020603050405020304" pitchFamily="18" charset="0"/>
              </a:rPr>
              <a:t>Quelle: WEF 2023, eigene Berechnungen</a:t>
            </a:r>
            <a:endParaRPr lang="de-CH" sz="12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0812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115187-D495-904A-BAF9-24813D769977}"/>
              </a:ext>
            </a:extLst>
          </p:cNvPr>
          <p:cNvSpPr>
            <a:spLocks noGrp="1"/>
          </p:cNvSpPr>
          <p:nvPr>
            <p:ph type="title"/>
          </p:nvPr>
        </p:nvSpPr>
        <p:spPr/>
        <p:txBody>
          <a:bodyPr/>
          <a:lstStyle/>
          <a:p>
            <a:r>
              <a:rPr lang="de-CH" dirty="0"/>
              <a:t>Teilnehmende</a:t>
            </a:r>
          </a:p>
        </p:txBody>
      </p:sp>
      <p:sp>
        <p:nvSpPr>
          <p:cNvPr id="3" name="Inhaltsplatzhalter 2">
            <a:extLst>
              <a:ext uri="{FF2B5EF4-FFF2-40B4-BE49-F238E27FC236}">
                <a16:creationId xmlns:a16="http://schemas.microsoft.com/office/drawing/2014/main" id="{AD0170CE-745F-FE1E-7D19-F33A545E2555}"/>
              </a:ext>
            </a:extLst>
          </p:cNvPr>
          <p:cNvSpPr>
            <a:spLocks noGrp="1"/>
          </p:cNvSpPr>
          <p:nvPr>
            <p:ph idx="1"/>
          </p:nvPr>
        </p:nvSpPr>
        <p:spPr/>
        <p:txBody>
          <a:bodyPr>
            <a:normAutofit/>
          </a:bodyPr>
          <a:lstStyle/>
          <a:p>
            <a:pPr marL="285750" indent="-285750">
              <a:spcBef>
                <a:spcPts val="600"/>
              </a:spcBef>
              <a:spcAft>
                <a:spcPts val="600"/>
              </a:spcAft>
              <a:buFont typeface="Wingdings" panose="05000000000000000000" pitchFamily="2" charset="2"/>
              <a:buChar char="§"/>
            </a:pPr>
            <a:r>
              <a:rPr lang="de-DE" sz="1600" dirty="0"/>
              <a:t>Die Teilnehmenden, ihre EhepartnerInnen und Begleitpersonen (insgesamt rund 3800 Personen) geben während ihres Aufenthalts in Davos Geld für Übernachtung sowie für Verpflegung, Shopping und Sonstiges aus.</a:t>
            </a:r>
          </a:p>
          <a:p>
            <a:pPr marL="285750" indent="-285750">
              <a:spcBef>
                <a:spcPts val="600"/>
              </a:spcBef>
              <a:spcAft>
                <a:spcPts val="600"/>
              </a:spcAft>
              <a:buFont typeface="Wingdings" panose="05000000000000000000" pitchFamily="2" charset="2"/>
              <a:buChar char="§"/>
            </a:pPr>
            <a:r>
              <a:rPr lang="de-CH" sz="1600" dirty="0"/>
              <a:t>Es wird von durchschnittlich 162 CHF Tagesausgaben pro Person für Verpflegung, Shopping und Sonstiges ausgegangen. Daraus ergeben sich Ausgaben von rund 2.4 Mio. CHF in Gastronomie, Einzelhandel und bei sonstigen Dienstleistern (z.B. Taxiunternehmen).</a:t>
            </a:r>
          </a:p>
          <a:p>
            <a:pPr marL="285750" indent="-285750">
              <a:spcBef>
                <a:spcPts val="600"/>
              </a:spcBef>
              <a:spcAft>
                <a:spcPts val="600"/>
              </a:spcAft>
              <a:buFont typeface="Wingdings" panose="05000000000000000000" pitchFamily="2" charset="2"/>
              <a:buChar char="§"/>
            </a:pPr>
            <a:r>
              <a:rPr lang="de-DE" sz="1600" dirty="0"/>
              <a:t>Mit Abstand die </a:t>
            </a:r>
            <a:r>
              <a:rPr lang="de-DE" sz="1600" dirty="0" err="1"/>
              <a:t>grösste</a:t>
            </a:r>
            <a:r>
              <a:rPr lang="de-DE" sz="1600" dirty="0"/>
              <a:t> Ausgabenposition sind die Übernachtungskosten in Höhe von rund 17.2 Mio. CHF. Hierin enthalten sind auch die Hotelübernachtungen, die über den WEF-Dienstleister </a:t>
            </a:r>
            <a:r>
              <a:rPr lang="de-DE" sz="1600" dirty="0" err="1"/>
              <a:t>PublicisLive</a:t>
            </a:r>
            <a:r>
              <a:rPr lang="de-DE" sz="1600" dirty="0"/>
              <a:t> gebucht werden.</a:t>
            </a:r>
            <a:endParaRPr lang="de-CH" sz="1600" dirty="0"/>
          </a:p>
          <a:p>
            <a:pPr marL="285750" indent="-285750">
              <a:spcBef>
                <a:spcPts val="600"/>
              </a:spcBef>
              <a:spcAft>
                <a:spcPts val="600"/>
              </a:spcAft>
              <a:buFont typeface="Wingdings" panose="05000000000000000000" pitchFamily="2" charset="2"/>
              <a:buChar char="§"/>
            </a:pPr>
            <a:r>
              <a:rPr lang="de-DE" sz="1600" dirty="0"/>
              <a:t>Die Gesamtausgaben der Teilnehmenden in Davos belaufen sich somit auf insgesamt rund </a:t>
            </a:r>
            <a:r>
              <a:rPr lang="de-DE" sz="1600" b="1" dirty="0"/>
              <a:t>19.6 Mio. CHF</a:t>
            </a:r>
            <a:r>
              <a:rPr lang="de-DE" sz="1600" dirty="0"/>
              <a:t>. </a:t>
            </a:r>
          </a:p>
        </p:txBody>
      </p:sp>
      <p:sp>
        <p:nvSpPr>
          <p:cNvPr id="4" name="Foliennummernplatzhalter 3">
            <a:extLst>
              <a:ext uri="{FF2B5EF4-FFF2-40B4-BE49-F238E27FC236}">
                <a16:creationId xmlns:a16="http://schemas.microsoft.com/office/drawing/2014/main" id="{769D465D-5AE1-69FE-F197-EBEDE79729F9}"/>
              </a:ext>
            </a:extLst>
          </p:cNvPr>
          <p:cNvSpPr>
            <a:spLocks noGrp="1"/>
          </p:cNvSpPr>
          <p:nvPr>
            <p:ph type="sldNum" sz="quarter" idx="12"/>
          </p:nvPr>
        </p:nvSpPr>
        <p:spPr/>
        <p:txBody>
          <a:bodyPr/>
          <a:lstStyle/>
          <a:p>
            <a:fld id="{7559FC98-AF75-4A00-A03C-DF9FEBF6BCB9}" type="slidenum">
              <a:rPr lang="de-CH" smtClean="0"/>
              <a:pPr/>
              <a:t>25</a:t>
            </a:fld>
            <a:endParaRPr lang="de-CH"/>
          </a:p>
        </p:txBody>
      </p:sp>
    </p:spTree>
    <p:extLst>
      <p:ext uri="{BB962C8B-B14F-4D97-AF65-F5344CB8AC3E}">
        <p14:creationId xmlns:p14="http://schemas.microsoft.com/office/powerpoint/2010/main" val="3365712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2C0148-0A6C-4A02-E0CE-2423543507FE}"/>
              </a:ext>
            </a:extLst>
          </p:cNvPr>
          <p:cNvSpPr>
            <a:spLocks noGrp="1"/>
          </p:cNvSpPr>
          <p:nvPr>
            <p:ph type="title"/>
          </p:nvPr>
        </p:nvSpPr>
        <p:spPr/>
        <p:txBody>
          <a:bodyPr/>
          <a:lstStyle/>
          <a:p>
            <a:r>
              <a:rPr lang="de-CH" dirty="0"/>
              <a:t>Unternehmen: Events und Personal</a:t>
            </a:r>
          </a:p>
        </p:txBody>
      </p:sp>
      <p:sp>
        <p:nvSpPr>
          <p:cNvPr id="3" name="Inhaltsplatzhalter 2">
            <a:extLst>
              <a:ext uri="{FF2B5EF4-FFF2-40B4-BE49-F238E27FC236}">
                <a16:creationId xmlns:a16="http://schemas.microsoft.com/office/drawing/2014/main" id="{DD8C0A60-DD25-17B9-AF57-1E96AEFDFC3F}"/>
              </a:ext>
            </a:extLst>
          </p:cNvPr>
          <p:cNvSpPr>
            <a:spLocks noGrp="1"/>
          </p:cNvSpPr>
          <p:nvPr>
            <p:ph idx="1"/>
          </p:nvPr>
        </p:nvSpPr>
        <p:spPr/>
        <p:txBody>
          <a:bodyPr>
            <a:normAutofit/>
          </a:bodyPr>
          <a:lstStyle/>
          <a:p>
            <a:pPr marL="285750" indent="-285750">
              <a:spcBef>
                <a:spcPts val="1200"/>
              </a:spcBef>
              <a:buFont typeface="Wingdings" panose="05000000000000000000" pitchFamily="2" charset="2"/>
              <a:buChar char="§"/>
            </a:pPr>
            <a:r>
              <a:rPr lang="de-CH" sz="1600" dirty="0">
                <a:latin typeface="+mn-lt"/>
              </a:rPr>
              <a:t>Während des Jahrestreffens veranstalten Unternehmen, NGOs und Stiftungen sowie Länder und Regionen eine </a:t>
            </a:r>
            <a:r>
              <a:rPr lang="de-CH" sz="1600" dirty="0"/>
              <a:t>Vielzahl von Events in eigenen temporären Räumlichkeiten oder Hotels etc.</a:t>
            </a:r>
          </a:p>
          <a:p>
            <a:pPr marL="285750" indent="-285750">
              <a:spcBef>
                <a:spcPts val="1200"/>
              </a:spcBef>
              <a:buFont typeface="Wingdings" panose="05000000000000000000" pitchFamily="2" charset="2"/>
              <a:buChar char="§"/>
            </a:pPr>
            <a:r>
              <a:rPr lang="de-CH" sz="1600" dirty="0">
                <a:latin typeface="+mn-lt"/>
              </a:rPr>
              <a:t>Temporäre Räumlichkeiten: Rund 500 Events durch Unternehmen, Organisationen und Regierungen sind mit Ausgaben in Höhe von 6.1 Mio. CHF für Catering, Veranstaltungstechnik etc. verbunden, davon 1.6 Mio. CHF an Davoser Unternehmen.</a:t>
            </a:r>
          </a:p>
          <a:p>
            <a:pPr marL="285750" indent="-285750">
              <a:spcBef>
                <a:spcPts val="1200"/>
              </a:spcBef>
              <a:buFont typeface="Wingdings" panose="05000000000000000000" pitchFamily="2" charset="2"/>
              <a:buChar char="§"/>
            </a:pPr>
            <a:r>
              <a:rPr lang="de-CH" sz="1600" dirty="0">
                <a:latin typeface="+mn-lt"/>
              </a:rPr>
              <a:t>Hotels: Rund 500 Events durch Unternehmen, Organisationen und Regierungen führen zu Ausgaben in Höhe von 6.3 Mio. CHF in der Davoser Hotellerie und Gastronomie.</a:t>
            </a:r>
          </a:p>
          <a:p>
            <a:pPr marL="285750" indent="-285750">
              <a:spcBef>
                <a:spcPts val="1200"/>
              </a:spcBef>
              <a:buFont typeface="Wingdings" panose="05000000000000000000" pitchFamily="2" charset="2"/>
              <a:buChar char="§"/>
            </a:pPr>
            <a:r>
              <a:rPr lang="de-CH" sz="1600" dirty="0">
                <a:latin typeface="+mn-lt"/>
              </a:rPr>
              <a:t>Involviertes Unternehmenspersonal und ihre Dienstleister (z.B. Agenturen) geben rund 1.1 Mio. CHF für Übernachtung, Gastronomie und Sonstiges in Davos aus.</a:t>
            </a:r>
          </a:p>
          <a:p>
            <a:pPr marL="285750" indent="-285750">
              <a:spcBef>
                <a:spcPts val="1200"/>
              </a:spcBef>
              <a:buFont typeface="Wingdings" panose="05000000000000000000" pitchFamily="2" charset="2"/>
              <a:buChar char="§"/>
            </a:pPr>
            <a:r>
              <a:rPr lang="de-CH" sz="1600" dirty="0">
                <a:latin typeface="+mn-lt"/>
              </a:rPr>
              <a:t>Insgesamt betragen die Ausgaben in Davos für Events und Personal damit rund </a:t>
            </a:r>
            <a:r>
              <a:rPr lang="de-CH" sz="1600" b="1" dirty="0">
                <a:latin typeface="+mn-lt"/>
              </a:rPr>
              <a:t>9.0 Mio. CHF</a:t>
            </a:r>
            <a:r>
              <a:rPr lang="de-CH" sz="1600" dirty="0">
                <a:latin typeface="+mn-lt"/>
              </a:rPr>
              <a:t>.</a:t>
            </a:r>
          </a:p>
          <a:p>
            <a:endParaRPr lang="de-CH" dirty="0"/>
          </a:p>
        </p:txBody>
      </p:sp>
      <p:sp>
        <p:nvSpPr>
          <p:cNvPr id="4" name="Foliennummernplatzhalter 3">
            <a:extLst>
              <a:ext uri="{FF2B5EF4-FFF2-40B4-BE49-F238E27FC236}">
                <a16:creationId xmlns:a16="http://schemas.microsoft.com/office/drawing/2014/main" id="{AD4E4584-AAC8-7B46-BA0B-6A15DF5779D5}"/>
              </a:ext>
            </a:extLst>
          </p:cNvPr>
          <p:cNvSpPr>
            <a:spLocks noGrp="1"/>
          </p:cNvSpPr>
          <p:nvPr>
            <p:ph type="sldNum" sz="quarter" idx="12"/>
          </p:nvPr>
        </p:nvSpPr>
        <p:spPr/>
        <p:txBody>
          <a:bodyPr/>
          <a:lstStyle/>
          <a:p>
            <a:fld id="{7559FC98-AF75-4A00-A03C-DF9FEBF6BCB9}" type="slidenum">
              <a:rPr lang="de-CH" smtClean="0"/>
              <a:pPr/>
              <a:t>26</a:t>
            </a:fld>
            <a:endParaRPr lang="de-CH"/>
          </a:p>
        </p:txBody>
      </p:sp>
    </p:spTree>
    <p:extLst>
      <p:ext uri="{BB962C8B-B14F-4D97-AF65-F5344CB8AC3E}">
        <p14:creationId xmlns:p14="http://schemas.microsoft.com/office/powerpoint/2010/main" val="1250380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2C0148-0A6C-4A02-E0CE-2423543507FE}"/>
              </a:ext>
            </a:extLst>
          </p:cNvPr>
          <p:cNvSpPr>
            <a:spLocks noGrp="1"/>
          </p:cNvSpPr>
          <p:nvPr>
            <p:ph type="title"/>
          </p:nvPr>
        </p:nvSpPr>
        <p:spPr/>
        <p:txBody>
          <a:bodyPr/>
          <a:lstStyle/>
          <a:p>
            <a:r>
              <a:rPr lang="de-CH" dirty="0"/>
              <a:t>Presse- und Medienvertreter</a:t>
            </a:r>
          </a:p>
        </p:txBody>
      </p:sp>
      <p:sp>
        <p:nvSpPr>
          <p:cNvPr id="3" name="Inhaltsplatzhalter 2">
            <a:extLst>
              <a:ext uri="{FF2B5EF4-FFF2-40B4-BE49-F238E27FC236}">
                <a16:creationId xmlns:a16="http://schemas.microsoft.com/office/drawing/2014/main" id="{DD8C0A60-DD25-17B9-AF57-1E96AEFDFC3F}"/>
              </a:ext>
            </a:extLst>
          </p:cNvPr>
          <p:cNvSpPr>
            <a:spLocks noGrp="1"/>
          </p:cNvSpPr>
          <p:nvPr>
            <p:ph idx="1"/>
          </p:nvPr>
        </p:nvSpPr>
        <p:spPr/>
        <p:txBody>
          <a:bodyPr>
            <a:normAutofit/>
          </a:bodyPr>
          <a:lstStyle/>
          <a:p>
            <a:pPr marL="285750" indent="-285750">
              <a:spcBef>
                <a:spcPts val="1200"/>
              </a:spcBef>
              <a:buFont typeface="Wingdings" panose="05000000000000000000" pitchFamily="2" charset="2"/>
              <a:buChar char="§"/>
            </a:pPr>
            <a:r>
              <a:rPr lang="de-DE" sz="1600" dirty="0">
                <a:latin typeface="+mn-lt"/>
              </a:rPr>
              <a:t>Während des Jahrestreffens 2023 hielten sich rund 950 akkreditierte Mitarbeitende von Medienunternehmen in Davos auf.</a:t>
            </a:r>
          </a:p>
          <a:p>
            <a:pPr marL="285750" indent="-285750">
              <a:spcBef>
                <a:spcPts val="1200"/>
              </a:spcBef>
              <a:buFont typeface="Wingdings" panose="05000000000000000000" pitchFamily="2" charset="2"/>
              <a:buChar char="§"/>
            </a:pPr>
            <a:r>
              <a:rPr lang="de-DE" sz="1600" dirty="0">
                <a:latin typeface="+mn-lt"/>
              </a:rPr>
              <a:t>Insgesamt tätigten Medienvertreter während ihres Aufenthalts Ausgaben für Übernachtung, Gastronomie und Sonstiges von ca. </a:t>
            </a:r>
            <a:r>
              <a:rPr lang="de-DE" sz="1600" b="1" dirty="0">
                <a:latin typeface="+mn-lt"/>
              </a:rPr>
              <a:t>1.8 Mio. CHF.</a:t>
            </a:r>
          </a:p>
          <a:p>
            <a:pPr marL="285750" indent="-285750">
              <a:spcBef>
                <a:spcPts val="1200"/>
              </a:spcBef>
              <a:buFont typeface="Wingdings" panose="05000000000000000000" pitchFamily="2" charset="2"/>
              <a:buChar char="§"/>
            </a:pPr>
            <a:r>
              <a:rPr lang="de-DE" sz="1600" dirty="0">
                <a:latin typeface="+mn-lt"/>
              </a:rPr>
              <a:t>Auch hier betrifft das Gros der Ausgaben die Hotellerie und Gastronomie.</a:t>
            </a:r>
          </a:p>
        </p:txBody>
      </p:sp>
      <p:sp>
        <p:nvSpPr>
          <p:cNvPr id="4" name="Foliennummernplatzhalter 3">
            <a:extLst>
              <a:ext uri="{FF2B5EF4-FFF2-40B4-BE49-F238E27FC236}">
                <a16:creationId xmlns:a16="http://schemas.microsoft.com/office/drawing/2014/main" id="{AD4E4584-AAC8-7B46-BA0B-6A15DF5779D5}"/>
              </a:ext>
            </a:extLst>
          </p:cNvPr>
          <p:cNvSpPr>
            <a:spLocks noGrp="1"/>
          </p:cNvSpPr>
          <p:nvPr>
            <p:ph type="sldNum" sz="quarter" idx="12"/>
          </p:nvPr>
        </p:nvSpPr>
        <p:spPr/>
        <p:txBody>
          <a:bodyPr/>
          <a:lstStyle/>
          <a:p>
            <a:fld id="{7559FC98-AF75-4A00-A03C-DF9FEBF6BCB9}" type="slidenum">
              <a:rPr lang="de-CH" smtClean="0"/>
              <a:pPr/>
              <a:t>27</a:t>
            </a:fld>
            <a:endParaRPr lang="de-CH"/>
          </a:p>
        </p:txBody>
      </p:sp>
    </p:spTree>
    <p:extLst>
      <p:ext uri="{BB962C8B-B14F-4D97-AF65-F5344CB8AC3E}">
        <p14:creationId xmlns:p14="http://schemas.microsoft.com/office/powerpoint/2010/main" val="14463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2C0148-0A6C-4A02-E0CE-2423543507FE}"/>
              </a:ext>
            </a:extLst>
          </p:cNvPr>
          <p:cNvSpPr>
            <a:spLocks noGrp="1"/>
          </p:cNvSpPr>
          <p:nvPr>
            <p:ph type="title"/>
          </p:nvPr>
        </p:nvSpPr>
        <p:spPr/>
        <p:txBody>
          <a:bodyPr/>
          <a:lstStyle/>
          <a:p>
            <a:r>
              <a:rPr lang="de-CH" dirty="0"/>
              <a:t>Sicherheit: Militär und Polizei</a:t>
            </a:r>
          </a:p>
        </p:txBody>
      </p:sp>
      <p:sp>
        <p:nvSpPr>
          <p:cNvPr id="3" name="Inhaltsplatzhalter 2">
            <a:extLst>
              <a:ext uri="{FF2B5EF4-FFF2-40B4-BE49-F238E27FC236}">
                <a16:creationId xmlns:a16="http://schemas.microsoft.com/office/drawing/2014/main" id="{DD8C0A60-DD25-17B9-AF57-1E96AEFDFC3F}"/>
              </a:ext>
            </a:extLst>
          </p:cNvPr>
          <p:cNvSpPr>
            <a:spLocks noGrp="1"/>
          </p:cNvSpPr>
          <p:nvPr>
            <p:ph idx="1"/>
          </p:nvPr>
        </p:nvSpPr>
        <p:spPr/>
        <p:txBody>
          <a:bodyPr>
            <a:normAutofit lnSpcReduction="10000"/>
          </a:bodyPr>
          <a:lstStyle/>
          <a:p>
            <a:pPr marL="285750" indent="-285750">
              <a:spcBef>
                <a:spcPts val="1200"/>
              </a:spcBef>
              <a:buFont typeface="Wingdings" panose="05000000000000000000" pitchFamily="2" charset="2"/>
              <a:buChar char="§"/>
            </a:pPr>
            <a:r>
              <a:rPr lang="de-DE" sz="1600" dirty="0"/>
              <a:t>Während des Jahrestreffens 2023 waren 4200 Armeeangehörige sowie Polizeikräfte aus der ganzen Schweiz eingesetzt.</a:t>
            </a:r>
            <a:r>
              <a:rPr lang="de-DE" sz="1600" baseline="30000" dirty="0"/>
              <a:t>1</a:t>
            </a:r>
            <a:r>
              <a:rPr lang="de-DE" sz="1600" dirty="0"/>
              <a:t> </a:t>
            </a:r>
            <a:r>
              <a:rPr lang="de-DE" sz="1600" dirty="0">
                <a:latin typeface="+mn-lt"/>
              </a:rPr>
              <a:t>Der Anteil des WEF an den damit verbundenen Sicherheits-aufwendungen beträgt rund 3 Mio. CHF.</a:t>
            </a:r>
            <a:r>
              <a:rPr lang="de-DE" sz="1600" baseline="30000" dirty="0">
                <a:latin typeface="+mn-lt"/>
              </a:rPr>
              <a:t>2</a:t>
            </a:r>
          </a:p>
          <a:p>
            <a:pPr marL="285750" indent="-285750">
              <a:spcBef>
                <a:spcPts val="1200"/>
              </a:spcBef>
              <a:buFont typeface="Wingdings" panose="05000000000000000000" pitchFamily="2" charset="2"/>
              <a:buChar char="§"/>
            </a:pPr>
            <a:r>
              <a:rPr lang="de-DE" sz="1600" dirty="0">
                <a:latin typeface="+mn-lt"/>
              </a:rPr>
              <a:t>Für die Polizeikräfte werden Raum Davos Gemeinschaftsunterkünfte, Verpflegung oder handwerkliche Dienstleistungen (z.B. für </a:t>
            </a:r>
            <a:r>
              <a:rPr lang="de-DE" sz="1600" dirty="0" err="1">
                <a:latin typeface="+mn-lt"/>
              </a:rPr>
              <a:t>Temporärbauten</a:t>
            </a:r>
            <a:r>
              <a:rPr lang="de-DE" sz="1600" dirty="0">
                <a:latin typeface="+mn-lt"/>
              </a:rPr>
              <a:t>) und Sachgüter (z.B. Treibstoff) in Höhe von rund 2.3 Mio. CHF nachgefragt .</a:t>
            </a:r>
          </a:p>
          <a:p>
            <a:pPr marL="285750" indent="-285750">
              <a:spcBef>
                <a:spcPts val="1200"/>
              </a:spcBef>
              <a:buFont typeface="Wingdings" panose="05000000000000000000" pitchFamily="2" charset="2"/>
              <a:buChar char="§"/>
            </a:pPr>
            <a:r>
              <a:rPr lang="de-DE" sz="1600" dirty="0">
                <a:latin typeface="+mn-lt"/>
              </a:rPr>
              <a:t>Zusätzlich mit den privaten Ausgaben der eingesetzten Armee- und Polizeikräfte ergeben sich Umsätze von rund </a:t>
            </a:r>
            <a:r>
              <a:rPr lang="de-DE" sz="1600" b="1" dirty="0"/>
              <a:t>2.8</a:t>
            </a:r>
            <a:r>
              <a:rPr lang="de-DE" sz="1600" b="1" dirty="0">
                <a:latin typeface="+mn-lt"/>
              </a:rPr>
              <a:t> Mio. CHF.</a:t>
            </a:r>
          </a:p>
          <a:p>
            <a:pPr>
              <a:spcBef>
                <a:spcPts val="1200"/>
              </a:spcBef>
            </a:pPr>
            <a:r>
              <a:rPr lang="de-DE" sz="1200" baseline="30000" dirty="0"/>
              <a:t>1 </a:t>
            </a:r>
            <a:r>
              <a:rPr lang="de-CH" sz="1200" dirty="0"/>
              <a:t>Der Einsatz der Armee im Assistenzdienst wird über das ordentliche Budget des Eidgenössischen Departements für Verteidigung, Bevölkerungsschutz und Sport (VBS) finanziert und wird hier nicht betrachtet.</a:t>
            </a:r>
            <a:endParaRPr lang="de-DE" sz="1200" baseline="30000" dirty="0"/>
          </a:p>
          <a:p>
            <a:pPr>
              <a:spcBef>
                <a:spcPts val="1200"/>
              </a:spcBef>
            </a:pPr>
            <a:r>
              <a:rPr lang="de-DE" sz="1200" baseline="30000" dirty="0"/>
              <a:t>2</a:t>
            </a:r>
            <a:r>
              <a:rPr lang="de-DE" sz="1200" baseline="30000" dirty="0">
                <a:latin typeface="+mn-lt"/>
              </a:rPr>
              <a:t> </a:t>
            </a:r>
            <a:r>
              <a:rPr lang="de-DE" sz="1200" dirty="0">
                <a:latin typeface="+mn-lt"/>
              </a:rPr>
              <a:t>Für die Berechnung der regionalwirtschaftlichen Effekte wird nur dieser Anteil des WEF an den Sicherheitskosten für den interkantonalen Polizei-Einsatz berücksichtigt.</a:t>
            </a:r>
          </a:p>
          <a:p>
            <a:pPr>
              <a:spcBef>
                <a:spcPts val="1200"/>
              </a:spcBef>
            </a:pPr>
            <a:endParaRPr lang="de-DE" sz="1200" dirty="0">
              <a:latin typeface="+mn-lt"/>
            </a:endParaRPr>
          </a:p>
        </p:txBody>
      </p:sp>
      <p:sp>
        <p:nvSpPr>
          <p:cNvPr id="4" name="Foliennummernplatzhalter 3">
            <a:extLst>
              <a:ext uri="{FF2B5EF4-FFF2-40B4-BE49-F238E27FC236}">
                <a16:creationId xmlns:a16="http://schemas.microsoft.com/office/drawing/2014/main" id="{AD4E4584-AAC8-7B46-BA0B-6A15DF5779D5}"/>
              </a:ext>
            </a:extLst>
          </p:cNvPr>
          <p:cNvSpPr>
            <a:spLocks noGrp="1"/>
          </p:cNvSpPr>
          <p:nvPr>
            <p:ph type="sldNum" sz="quarter" idx="12"/>
          </p:nvPr>
        </p:nvSpPr>
        <p:spPr/>
        <p:txBody>
          <a:bodyPr/>
          <a:lstStyle/>
          <a:p>
            <a:fld id="{7559FC98-AF75-4A00-A03C-DF9FEBF6BCB9}" type="slidenum">
              <a:rPr lang="de-CH" smtClean="0"/>
              <a:pPr/>
              <a:t>28</a:t>
            </a:fld>
            <a:endParaRPr lang="de-CH"/>
          </a:p>
        </p:txBody>
      </p:sp>
    </p:spTree>
    <p:extLst>
      <p:ext uri="{BB962C8B-B14F-4D97-AF65-F5344CB8AC3E}">
        <p14:creationId xmlns:p14="http://schemas.microsoft.com/office/powerpoint/2010/main" val="2049839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3FF413-A9C8-FF9D-9702-BDFCC5719E1D}"/>
              </a:ext>
            </a:extLst>
          </p:cNvPr>
          <p:cNvSpPr>
            <a:spLocks noGrp="1"/>
          </p:cNvSpPr>
          <p:nvPr>
            <p:ph type="title"/>
          </p:nvPr>
        </p:nvSpPr>
        <p:spPr/>
        <p:txBody>
          <a:bodyPr/>
          <a:lstStyle/>
          <a:p>
            <a:r>
              <a:rPr lang="de-CH" dirty="0"/>
              <a:t>Gesamtumsätze durch das Jahrestreffen 2023 in Davos</a:t>
            </a:r>
          </a:p>
        </p:txBody>
      </p:sp>
      <p:sp>
        <p:nvSpPr>
          <p:cNvPr id="4" name="Foliennummernplatzhalter 3">
            <a:extLst>
              <a:ext uri="{FF2B5EF4-FFF2-40B4-BE49-F238E27FC236}">
                <a16:creationId xmlns:a16="http://schemas.microsoft.com/office/drawing/2014/main" id="{A9E524A9-A807-7AEF-CF9C-308EE3D20AC0}"/>
              </a:ext>
            </a:extLst>
          </p:cNvPr>
          <p:cNvSpPr>
            <a:spLocks noGrp="1"/>
          </p:cNvSpPr>
          <p:nvPr>
            <p:ph type="sldNum" sz="quarter" idx="12"/>
          </p:nvPr>
        </p:nvSpPr>
        <p:spPr/>
        <p:txBody>
          <a:bodyPr/>
          <a:lstStyle/>
          <a:p>
            <a:fld id="{7559FC98-AF75-4A00-A03C-DF9FEBF6BCB9}" type="slidenum">
              <a:rPr lang="de-CH" smtClean="0"/>
              <a:pPr/>
              <a:t>29</a:t>
            </a:fld>
            <a:endParaRPr lang="de-CH"/>
          </a:p>
        </p:txBody>
      </p:sp>
      <p:grpSp>
        <p:nvGrpSpPr>
          <p:cNvPr id="41" name="Gruppieren 40">
            <a:extLst>
              <a:ext uri="{FF2B5EF4-FFF2-40B4-BE49-F238E27FC236}">
                <a16:creationId xmlns:a16="http://schemas.microsoft.com/office/drawing/2014/main" id="{3BB69AAB-AD77-959A-5EE9-DADF14F5B567}"/>
              </a:ext>
            </a:extLst>
          </p:cNvPr>
          <p:cNvGrpSpPr/>
          <p:nvPr/>
        </p:nvGrpSpPr>
        <p:grpSpPr>
          <a:xfrm>
            <a:off x="1018877" y="854765"/>
            <a:ext cx="7106246" cy="3536708"/>
            <a:chOff x="417745" y="1460804"/>
            <a:chExt cx="7106246" cy="3782281"/>
          </a:xfrm>
        </p:grpSpPr>
        <p:sp>
          <p:nvSpPr>
            <p:cNvPr id="42" name="Rectangle 2">
              <a:extLst>
                <a:ext uri="{FF2B5EF4-FFF2-40B4-BE49-F238E27FC236}">
                  <a16:creationId xmlns:a16="http://schemas.microsoft.com/office/drawing/2014/main" id="{D1E41327-00B6-3CF1-4CB4-2BC4EFBCD197}"/>
                </a:ext>
              </a:extLst>
            </p:cNvPr>
            <p:cNvSpPr>
              <a:spLocks noChangeArrowheads="1"/>
            </p:cNvSpPr>
            <p:nvPr/>
          </p:nvSpPr>
          <p:spPr bwMode="auto">
            <a:xfrm>
              <a:off x="417745" y="1460804"/>
              <a:ext cx="1074665" cy="634808"/>
            </a:xfrm>
            <a:prstGeom prst="rect">
              <a:avLst/>
            </a:prstGeom>
            <a:solidFill>
              <a:srgbClr val="339966">
                <a:alpha val="49000"/>
              </a:srgbClr>
            </a:solidFill>
            <a:ln w="9525">
              <a:solidFill>
                <a:sysClr val="windowText" lastClr="000000"/>
              </a:solidFill>
              <a:miter lim="800000"/>
              <a:headEnd/>
              <a:tailEnd/>
            </a:ln>
          </p:spPr>
          <p:txBody>
            <a:bodyPr wrap="none" lIns="88546" tIns="44273" rIns="88546" bIns="44273" anchor="ctr"/>
            <a:lstStyle/>
            <a:p>
              <a:pPr marL="0" marR="0" lvl="0" indent="0" algn="ctr" defTabSz="886010" eaLnBrk="1" fontAlgn="auto" latinLnBrk="0" hangingPunct="1">
                <a:lnSpc>
                  <a:spcPct val="100000"/>
                </a:lnSpc>
                <a:spcBef>
                  <a:spcPts val="0"/>
                </a:spcBef>
                <a:spcAft>
                  <a:spcPts val="0"/>
                </a:spcAft>
                <a:buClrTx/>
                <a:buSzTx/>
                <a:buFontTx/>
                <a:buNone/>
                <a:tabLst/>
                <a:defRPr/>
              </a:pPr>
              <a:r>
                <a:rPr kumimoji="0" lang="de-CH" sz="1058"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Ausgaben </a:t>
              </a:r>
            </a:p>
            <a:p>
              <a:pPr marL="0" marR="0" lvl="0" indent="0" algn="ctr" defTabSz="886010" eaLnBrk="1" fontAlgn="auto" latinLnBrk="0" hangingPunct="1">
                <a:lnSpc>
                  <a:spcPct val="100000"/>
                </a:lnSpc>
                <a:spcBef>
                  <a:spcPts val="0"/>
                </a:spcBef>
                <a:spcAft>
                  <a:spcPts val="0"/>
                </a:spcAft>
                <a:buClrTx/>
                <a:buSzTx/>
                <a:buFontTx/>
                <a:buNone/>
                <a:tabLst/>
                <a:defRPr/>
              </a:pPr>
              <a:r>
                <a:rPr kumimoji="0" lang="de-CH" sz="1058"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Veranstalter</a:t>
              </a:r>
            </a:p>
          </p:txBody>
        </p:sp>
        <p:sp>
          <p:nvSpPr>
            <p:cNvPr id="43" name="Rectangle 3">
              <a:extLst>
                <a:ext uri="{FF2B5EF4-FFF2-40B4-BE49-F238E27FC236}">
                  <a16:creationId xmlns:a16="http://schemas.microsoft.com/office/drawing/2014/main" id="{82B1F06A-562B-2D7E-DB20-FA4779C82A65}"/>
                </a:ext>
              </a:extLst>
            </p:cNvPr>
            <p:cNvSpPr>
              <a:spLocks noChangeArrowheads="1"/>
            </p:cNvSpPr>
            <p:nvPr/>
          </p:nvSpPr>
          <p:spPr bwMode="auto">
            <a:xfrm>
              <a:off x="2842541" y="1460805"/>
              <a:ext cx="1074665" cy="634808"/>
            </a:xfrm>
            <a:prstGeom prst="rect">
              <a:avLst/>
            </a:prstGeom>
            <a:solidFill>
              <a:srgbClr val="339966">
                <a:alpha val="49000"/>
              </a:srgbClr>
            </a:solidFill>
            <a:ln w="9525">
              <a:solidFill>
                <a:sysClr val="windowText" lastClr="000000"/>
              </a:solidFill>
              <a:miter lim="800000"/>
              <a:headEnd/>
              <a:tailEnd/>
            </a:ln>
          </p:spPr>
          <p:txBody>
            <a:bodyPr wrap="none" lIns="88546" tIns="44273" rIns="88546" bIns="44273" anchor="ctr"/>
            <a:lstStyle/>
            <a:p>
              <a:pPr marL="0" marR="0" lvl="0" indent="0" algn="ctr" defTabSz="886010" eaLnBrk="1" fontAlgn="auto" latinLnBrk="0" hangingPunct="1">
                <a:lnSpc>
                  <a:spcPct val="100000"/>
                </a:lnSpc>
                <a:spcBef>
                  <a:spcPts val="0"/>
                </a:spcBef>
                <a:spcAft>
                  <a:spcPts val="0"/>
                </a:spcAft>
                <a:buClrTx/>
                <a:buSzTx/>
                <a:buFontTx/>
                <a:buNone/>
                <a:tabLst/>
                <a:defRPr/>
              </a:pPr>
              <a:r>
                <a:rPr kumimoji="0" lang="de-CH" sz="1058"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Ausgaben </a:t>
              </a:r>
              <a:br>
                <a:rPr kumimoji="0" lang="de-CH" sz="1058"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de-CH" sz="1058"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Unternehmen</a:t>
              </a:r>
              <a:br>
                <a:rPr kumimoji="0" lang="de-CH" sz="1058"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de-CH" sz="1058"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(Präsenzen)</a:t>
              </a:r>
            </a:p>
          </p:txBody>
        </p:sp>
        <p:sp>
          <p:nvSpPr>
            <p:cNvPr id="44" name="Rectangle 4">
              <a:extLst>
                <a:ext uri="{FF2B5EF4-FFF2-40B4-BE49-F238E27FC236}">
                  <a16:creationId xmlns:a16="http://schemas.microsoft.com/office/drawing/2014/main" id="{6447849D-F4EF-D95E-ECA6-7F62CC13D5D6}"/>
                </a:ext>
              </a:extLst>
            </p:cNvPr>
            <p:cNvSpPr>
              <a:spLocks noChangeArrowheads="1"/>
            </p:cNvSpPr>
            <p:nvPr/>
          </p:nvSpPr>
          <p:spPr bwMode="auto">
            <a:xfrm>
              <a:off x="5247064" y="1460805"/>
              <a:ext cx="1074665" cy="634808"/>
            </a:xfrm>
            <a:prstGeom prst="rect">
              <a:avLst/>
            </a:prstGeom>
            <a:solidFill>
              <a:srgbClr val="339966">
                <a:alpha val="49000"/>
              </a:srgbClr>
            </a:solidFill>
            <a:ln w="9525">
              <a:solidFill>
                <a:sysClr val="windowText" lastClr="000000"/>
              </a:solidFill>
              <a:miter lim="800000"/>
              <a:headEnd/>
              <a:tailEnd/>
            </a:ln>
          </p:spPr>
          <p:txBody>
            <a:bodyPr wrap="none" lIns="88546" tIns="44273" rIns="88546" bIns="44273" anchor="ctr"/>
            <a:lstStyle/>
            <a:p>
              <a:pPr marL="0" marR="0" lvl="0" indent="0" algn="ctr" defTabSz="886010" eaLnBrk="1" fontAlgn="auto" latinLnBrk="0" hangingPunct="1">
                <a:lnSpc>
                  <a:spcPct val="100000"/>
                </a:lnSpc>
                <a:spcBef>
                  <a:spcPts val="0"/>
                </a:spcBef>
                <a:spcAft>
                  <a:spcPts val="0"/>
                </a:spcAft>
                <a:buClrTx/>
                <a:buSzTx/>
                <a:buFontTx/>
                <a:buNone/>
                <a:tabLst/>
                <a:defRPr/>
              </a:pPr>
              <a:r>
                <a:rPr kumimoji="0" lang="de-CH" sz="1058"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Ausgaben</a:t>
              </a:r>
              <a:br>
                <a:rPr kumimoji="0" lang="de-CH" sz="1058"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de-CH" sz="1058"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Presse</a:t>
              </a:r>
            </a:p>
          </p:txBody>
        </p:sp>
        <p:sp>
          <p:nvSpPr>
            <p:cNvPr id="45" name="Rectangle 5">
              <a:extLst>
                <a:ext uri="{FF2B5EF4-FFF2-40B4-BE49-F238E27FC236}">
                  <a16:creationId xmlns:a16="http://schemas.microsoft.com/office/drawing/2014/main" id="{EDBF9EFC-BBC1-CBEF-AD6E-3D8E4F7D1C49}"/>
                </a:ext>
              </a:extLst>
            </p:cNvPr>
            <p:cNvSpPr>
              <a:spLocks noChangeArrowheads="1"/>
            </p:cNvSpPr>
            <p:nvPr/>
          </p:nvSpPr>
          <p:spPr bwMode="auto">
            <a:xfrm>
              <a:off x="2004088" y="3295456"/>
              <a:ext cx="4015439" cy="506678"/>
            </a:xfrm>
            <a:prstGeom prst="rect">
              <a:avLst/>
            </a:prstGeom>
            <a:solidFill>
              <a:srgbClr val="70AD47">
                <a:lumMod val="60000"/>
                <a:lumOff val="40000"/>
              </a:srgbClr>
            </a:solidFill>
            <a:ln w="9525">
              <a:solidFill>
                <a:sysClr val="windowText" lastClr="000000"/>
              </a:solidFill>
              <a:miter lim="800000"/>
              <a:headEnd/>
              <a:tailEnd/>
            </a:ln>
          </p:spPr>
          <p:txBody>
            <a:bodyPr wrap="none" lIns="88546" tIns="44273" rIns="88546" bIns="44273" anchor="ctr"/>
            <a:lstStyle/>
            <a:p>
              <a:pPr marL="0" marR="0" lvl="0" indent="0" algn="ctr" defTabSz="886010" eaLnBrk="1" fontAlgn="auto" latinLnBrk="0" hangingPunct="1">
                <a:lnSpc>
                  <a:spcPct val="100000"/>
                </a:lnSpc>
                <a:spcBef>
                  <a:spcPts val="0"/>
                </a:spcBef>
                <a:spcAft>
                  <a:spcPts val="0"/>
                </a:spcAft>
                <a:buClrTx/>
                <a:buSzTx/>
                <a:buFontTx/>
                <a:buNone/>
                <a:tabLst/>
                <a:defRPr/>
              </a:pPr>
              <a:r>
                <a:rPr kumimoji="0" lang="de-CH" sz="1234"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Direkte und indirekte Umsätze Davos</a:t>
              </a:r>
            </a:p>
            <a:p>
              <a:pPr marL="0" marR="0" lvl="0" indent="0" algn="ctr" defTabSz="886010" eaLnBrk="1" fontAlgn="auto" latinLnBrk="0" hangingPunct="1">
                <a:lnSpc>
                  <a:spcPct val="100000"/>
                </a:lnSpc>
                <a:spcBef>
                  <a:spcPts val="0"/>
                </a:spcBef>
                <a:spcAft>
                  <a:spcPts val="0"/>
                </a:spcAft>
                <a:buClrTx/>
                <a:buSzTx/>
                <a:buFontTx/>
                <a:buNone/>
                <a:tabLst/>
                <a:defRPr/>
              </a:pPr>
              <a:r>
                <a:rPr kumimoji="0" lang="de-CH" sz="1234"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ca. 69 Mio. CHF</a:t>
              </a:r>
            </a:p>
          </p:txBody>
        </p:sp>
        <p:sp>
          <p:nvSpPr>
            <p:cNvPr id="46" name="Rectangle 6">
              <a:extLst>
                <a:ext uri="{FF2B5EF4-FFF2-40B4-BE49-F238E27FC236}">
                  <a16:creationId xmlns:a16="http://schemas.microsoft.com/office/drawing/2014/main" id="{4C313AAC-9574-1C1A-5DE8-B0B9AEA6DA47}"/>
                </a:ext>
              </a:extLst>
            </p:cNvPr>
            <p:cNvSpPr>
              <a:spLocks noChangeArrowheads="1"/>
            </p:cNvSpPr>
            <p:nvPr/>
          </p:nvSpPr>
          <p:spPr bwMode="auto">
            <a:xfrm>
              <a:off x="3583529" y="3956992"/>
              <a:ext cx="893008" cy="398904"/>
            </a:xfrm>
            <a:prstGeom prst="rect">
              <a:avLst/>
            </a:prstGeom>
            <a:solidFill>
              <a:srgbClr val="FF6600"/>
            </a:solidFill>
            <a:ln w="9525">
              <a:solidFill>
                <a:sysClr val="windowText" lastClr="000000"/>
              </a:solidFill>
              <a:miter lim="800000"/>
              <a:headEnd/>
              <a:tailEnd/>
            </a:ln>
          </p:spPr>
          <p:txBody>
            <a:bodyPr wrap="none" lIns="88546" tIns="44273" rIns="88546" bIns="44273" anchor="ctr"/>
            <a:lstStyle/>
            <a:p>
              <a:pPr marL="0" marR="0" lvl="0" indent="0" algn="ctr" defTabSz="886010" eaLnBrk="1" fontAlgn="auto" latinLnBrk="0" hangingPunct="1">
                <a:lnSpc>
                  <a:spcPct val="100000"/>
                </a:lnSpc>
                <a:spcBef>
                  <a:spcPts val="0"/>
                </a:spcBef>
                <a:spcAft>
                  <a:spcPts val="0"/>
                </a:spcAft>
                <a:buClrTx/>
                <a:buSzTx/>
                <a:buFontTx/>
                <a:buNone/>
                <a:tabLst/>
                <a:defRPr/>
              </a:pPr>
              <a:r>
                <a:rPr kumimoji="0" lang="de-CH" sz="1058"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Multiplikator </a:t>
              </a:r>
            </a:p>
            <a:p>
              <a:pPr marL="0" marR="0" lvl="0" indent="0" algn="ctr" defTabSz="886010" eaLnBrk="1" fontAlgn="auto" latinLnBrk="0" hangingPunct="1">
                <a:lnSpc>
                  <a:spcPct val="100000"/>
                </a:lnSpc>
                <a:spcBef>
                  <a:spcPts val="0"/>
                </a:spcBef>
                <a:spcAft>
                  <a:spcPts val="0"/>
                </a:spcAft>
                <a:buClrTx/>
                <a:buSzTx/>
                <a:buFontTx/>
                <a:buNone/>
                <a:tabLst/>
                <a:defRPr/>
              </a:pPr>
              <a:r>
                <a:rPr kumimoji="0" lang="de-CH" sz="1058"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1.45</a:t>
              </a:r>
            </a:p>
          </p:txBody>
        </p:sp>
        <p:sp>
          <p:nvSpPr>
            <p:cNvPr id="47" name="Rectangle 11">
              <a:extLst>
                <a:ext uri="{FF2B5EF4-FFF2-40B4-BE49-F238E27FC236}">
                  <a16:creationId xmlns:a16="http://schemas.microsoft.com/office/drawing/2014/main" id="{5B478E78-D86A-2DB3-9F8E-3F7DACAD909B}"/>
                </a:ext>
              </a:extLst>
            </p:cNvPr>
            <p:cNvSpPr>
              <a:spLocks noChangeArrowheads="1"/>
            </p:cNvSpPr>
            <p:nvPr/>
          </p:nvSpPr>
          <p:spPr bwMode="auto">
            <a:xfrm>
              <a:off x="1495371" y="4580651"/>
              <a:ext cx="5069324" cy="662434"/>
            </a:xfrm>
            <a:prstGeom prst="rect">
              <a:avLst/>
            </a:prstGeom>
            <a:solidFill>
              <a:srgbClr val="70AD47">
                <a:lumMod val="75000"/>
                <a:alpha val="65000"/>
              </a:srgbClr>
            </a:solidFill>
            <a:ln w="9525">
              <a:solidFill>
                <a:sysClr val="windowText" lastClr="000000"/>
              </a:solidFill>
              <a:miter lim="800000"/>
              <a:headEnd/>
              <a:tailEnd/>
            </a:ln>
          </p:spPr>
          <p:txBody>
            <a:bodyPr wrap="none" lIns="88546" tIns="44273" rIns="88546" bIns="44273" anchor="ctr"/>
            <a:lstStyle/>
            <a:p>
              <a:pPr marL="0" marR="0" lvl="0" indent="0" algn="ctr" defTabSz="886010" eaLnBrk="1" fontAlgn="auto" latinLnBrk="0" hangingPunct="1">
                <a:lnSpc>
                  <a:spcPct val="100000"/>
                </a:lnSpc>
                <a:spcBef>
                  <a:spcPts val="0"/>
                </a:spcBef>
                <a:spcAft>
                  <a:spcPts val="0"/>
                </a:spcAft>
                <a:buClrTx/>
                <a:buSzTx/>
                <a:buFontTx/>
                <a:buNone/>
                <a:tabLst/>
                <a:defRPr/>
              </a:pPr>
              <a:r>
                <a:rPr kumimoji="0" lang="de-CH" sz="1411"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Gesamtumsatz Davos</a:t>
              </a:r>
            </a:p>
            <a:p>
              <a:pPr marL="0" marR="0" lvl="0" indent="0" algn="ctr" defTabSz="886010" eaLnBrk="1" fontAlgn="auto" latinLnBrk="0" hangingPunct="1">
                <a:lnSpc>
                  <a:spcPct val="100000"/>
                </a:lnSpc>
                <a:spcBef>
                  <a:spcPts val="0"/>
                </a:spcBef>
                <a:spcAft>
                  <a:spcPts val="0"/>
                </a:spcAft>
                <a:buClrTx/>
                <a:buSzTx/>
                <a:buFontTx/>
                <a:buNone/>
                <a:tabLst/>
                <a:defRPr/>
              </a:pPr>
              <a:r>
                <a:rPr kumimoji="0" lang="de-CH" sz="1411"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ca. 100 Mio. CHF</a:t>
              </a:r>
            </a:p>
          </p:txBody>
        </p:sp>
        <p:sp>
          <p:nvSpPr>
            <p:cNvPr id="49" name="Rectangle 14">
              <a:extLst>
                <a:ext uri="{FF2B5EF4-FFF2-40B4-BE49-F238E27FC236}">
                  <a16:creationId xmlns:a16="http://schemas.microsoft.com/office/drawing/2014/main" id="{8FAACEB2-2652-DB16-B6D8-FFBDE13597A6}"/>
                </a:ext>
              </a:extLst>
            </p:cNvPr>
            <p:cNvSpPr>
              <a:spLocks noChangeArrowheads="1"/>
            </p:cNvSpPr>
            <p:nvPr/>
          </p:nvSpPr>
          <p:spPr bwMode="auto">
            <a:xfrm>
              <a:off x="1640279" y="1460805"/>
              <a:ext cx="1074665" cy="634808"/>
            </a:xfrm>
            <a:prstGeom prst="rect">
              <a:avLst/>
            </a:prstGeom>
            <a:solidFill>
              <a:srgbClr val="339966">
                <a:alpha val="49000"/>
              </a:srgbClr>
            </a:solidFill>
            <a:ln w="9525">
              <a:solidFill>
                <a:sysClr val="windowText" lastClr="000000"/>
              </a:solidFill>
              <a:miter lim="800000"/>
              <a:headEnd/>
              <a:tailEnd/>
            </a:ln>
          </p:spPr>
          <p:txBody>
            <a:bodyPr wrap="none" lIns="88546" tIns="44273" rIns="88546" bIns="44273" anchor="ctr"/>
            <a:lstStyle/>
            <a:p>
              <a:pPr marL="0" marR="0" lvl="0" indent="0" algn="ctr" defTabSz="886010" eaLnBrk="1" fontAlgn="auto" latinLnBrk="0" hangingPunct="1">
                <a:lnSpc>
                  <a:spcPct val="100000"/>
                </a:lnSpc>
                <a:spcBef>
                  <a:spcPts val="0"/>
                </a:spcBef>
                <a:spcAft>
                  <a:spcPts val="0"/>
                </a:spcAft>
                <a:buClrTx/>
                <a:buSzTx/>
                <a:buFontTx/>
                <a:buNone/>
                <a:tabLst/>
                <a:defRPr/>
              </a:pPr>
              <a:r>
                <a:rPr kumimoji="0" lang="de-CH" sz="1058"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Ausgaben </a:t>
              </a:r>
              <a:br>
                <a:rPr kumimoji="0" lang="de-CH" sz="1058"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de-CH" sz="1058"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Teilnehmende</a:t>
              </a:r>
              <a:r>
                <a:rPr kumimoji="0" lang="de-CH" sz="1058" b="0" i="0" u="none" strike="noStrike" kern="0" cap="none" spc="0" normalizeH="0" baseline="30000" noProof="0" dirty="0">
                  <a:ln>
                    <a:noFill/>
                  </a:ln>
                  <a:solidFill>
                    <a:prstClr val="black"/>
                  </a:solidFill>
                  <a:effectLst/>
                  <a:uLnTx/>
                  <a:uFillTx/>
                  <a:latin typeface="Arial" panose="020B0604020202020204" pitchFamily="34" charset="0"/>
                  <a:cs typeface="Arial" panose="020B0604020202020204" pitchFamily="34" charset="0"/>
                </a:rPr>
                <a:t>1</a:t>
              </a:r>
            </a:p>
          </p:txBody>
        </p:sp>
        <p:sp>
          <p:nvSpPr>
            <p:cNvPr id="50" name="Rectangle 16">
              <a:extLst>
                <a:ext uri="{FF2B5EF4-FFF2-40B4-BE49-F238E27FC236}">
                  <a16:creationId xmlns:a16="http://schemas.microsoft.com/office/drawing/2014/main" id="{4B15BD1A-9CCB-7236-B2B1-4649EE0B17DF}"/>
                </a:ext>
              </a:extLst>
            </p:cNvPr>
            <p:cNvSpPr>
              <a:spLocks noChangeArrowheads="1"/>
            </p:cNvSpPr>
            <p:nvPr/>
          </p:nvSpPr>
          <p:spPr bwMode="auto">
            <a:xfrm>
              <a:off x="4030033" y="1460804"/>
              <a:ext cx="1074665" cy="634808"/>
            </a:xfrm>
            <a:prstGeom prst="rect">
              <a:avLst/>
            </a:prstGeom>
            <a:solidFill>
              <a:srgbClr val="339966">
                <a:alpha val="49000"/>
              </a:srgbClr>
            </a:solidFill>
            <a:ln w="9525">
              <a:solidFill>
                <a:sysClr val="windowText" lastClr="000000"/>
              </a:solidFill>
              <a:miter lim="800000"/>
              <a:headEnd/>
              <a:tailEnd/>
            </a:ln>
          </p:spPr>
          <p:txBody>
            <a:bodyPr wrap="none" lIns="88546" tIns="44273" rIns="88546" bIns="44273" anchor="ctr"/>
            <a:lstStyle/>
            <a:p>
              <a:pPr marL="0" marR="0" lvl="0" indent="0" algn="ctr" defTabSz="886010" eaLnBrk="1" fontAlgn="auto" latinLnBrk="0" hangingPunct="1">
                <a:lnSpc>
                  <a:spcPct val="100000"/>
                </a:lnSpc>
                <a:spcBef>
                  <a:spcPts val="0"/>
                </a:spcBef>
                <a:spcAft>
                  <a:spcPts val="0"/>
                </a:spcAft>
                <a:buClrTx/>
                <a:buSzTx/>
                <a:buFontTx/>
                <a:buNone/>
                <a:tabLst/>
                <a:defRPr/>
              </a:pPr>
              <a:r>
                <a:rPr kumimoji="0" lang="de-CH" sz="1058"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Ausgaben </a:t>
              </a:r>
              <a:br>
                <a:rPr kumimoji="0" lang="de-CH" sz="1058"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de-CH" sz="1058"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Unternehmen</a:t>
              </a:r>
              <a:br>
                <a:rPr kumimoji="0" lang="de-CH" sz="1058"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de-CH" sz="1058"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(Events)</a:t>
              </a:r>
            </a:p>
          </p:txBody>
        </p:sp>
        <p:sp>
          <p:nvSpPr>
            <p:cNvPr id="51" name="Rectangle 20">
              <a:extLst>
                <a:ext uri="{FF2B5EF4-FFF2-40B4-BE49-F238E27FC236}">
                  <a16:creationId xmlns:a16="http://schemas.microsoft.com/office/drawing/2014/main" id="{A7C1DCE7-13B4-26EC-04EF-3B6A0310094C}"/>
                </a:ext>
              </a:extLst>
            </p:cNvPr>
            <p:cNvSpPr>
              <a:spLocks noChangeArrowheads="1"/>
            </p:cNvSpPr>
            <p:nvPr/>
          </p:nvSpPr>
          <p:spPr bwMode="auto">
            <a:xfrm>
              <a:off x="546979" y="2283606"/>
              <a:ext cx="858216" cy="420315"/>
            </a:xfrm>
            <a:prstGeom prst="rect">
              <a:avLst/>
            </a:prstGeom>
            <a:solidFill>
              <a:srgbClr val="339966">
                <a:alpha val="57000"/>
              </a:srgbClr>
            </a:solidFill>
            <a:ln w="9525">
              <a:solidFill>
                <a:sysClr val="windowText" lastClr="000000"/>
              </a:solidFill>
              <a:miter lim="800000"/>
              <a:headEnd/>
              <a:tailEnd/>
            </a:ln>
          </p:spPr>
          <p:txBody>
            <a:bodyPr wrap="none" lIns="88546" tIns="44273" rIns="88546" bIns="44273" anchor="ctr"/>
            <a:lstStyle/>
            <a:p>
              <a:pPr marL="0" marR="0" lvl="0" indent="0" algn="ctr" defTabSz="886010" eaLnBrk="1" fontAlgn="auto" latinLnBrk="0" hangingPunct="1">
                <a:lnSpc>
                  <a:spcPct val="100000"/>
                </a:lnSpc>
                <a:spcBef>
                  <a:spcPts val="0"/>
                </a:spcBef>
                <a:spcAft>
                  <a:spcPts val="0"/>
                </a:spcAft>
                <a:buClrTx/>
                <a:buSzTx/>
                <a:buFontTx/>
                <a:buNone/>
                <a:tabLst/>
                <a:defRPr/>
              </a:pPr>
              <a:r>
                <a:rPr kumimoji="0" lang="de-CH" sz="1058"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19.9 Mio. CHF</a:t>
              </a:r>
            </a:p>
          </p:txBody>
        </p:sp>
        <p:sp>
          <p:nvSpPr>
            <p:cNvPr id="52" name="Rectangle 21">
              <a:extLst>
                <a:ext uri="{FF2B5EF4-FFF2-40B4-BE49-F238E27FC236}">
                  <a16:creationId xmlns:a16="http://schemas.microsoft.com/office/drawing/2014/main" id="{B4AB154C-03BA-AC83-97C7-27D9DBBFB89C}"/>
                </a:ext>
              </a:extLst>
            </p:cNvPr>
            <p:cNvSpPr>
              <a:spLocks noChangeArrowheads="1"/>
            </p:cNvSpPr>
            <p:nvPr/>
          </p:nvSpPr>
          <p:spPr bwMode="auto">
            <a:xfrm>
              <a:off x="2952807" y="2283606"/>
              <a:ext cx="858216" cy="420315"/>
            </a:xfrm>
            <a:prstGeom prst="rect">
              <a:avLst/>
            </a:prstGeom>
            <a:solidFill>
              <a:srgbClr val="339966">
                <a:alpha val="57000"/>
              </a:srgbClr>
            </a:solidFill>
            <a:ln w="9525">
              <a:solidFill>
                <a:sysClr val="windowText" lastClr="000000"/>
              </a:solidFill>
              <a:miter lim="800000"/>
              <a:headEnd/>
              <a:tailEnd/>
            </a:ln>
          </p:spPr>
          <p:txBody>
            <a:bodyPr wrap="none" lIns="88546" tIns="44273" rIns="88546" bIns="44273" anchor="ctr"/>
            <a:lstStyle/>
            <a:p>
              <a:pPr marL="0" marR="0" lvl="0" indent="0" algn="ctr" defTabSz="886010" eaLnBrk="1" fontAlgn="auto" latinLnBrk="0" hangingPunct="1">
                <a:lnSpc>
                  <a:spcPct val="100000"/>
                </a:lnSpc>
                <a:spcBef>
                  <a:spcPts val="0"/>
                </a:spcBef>
                <a:spcAft>
                  <a:spcPts val="0"/>
                </a:spcAft>
                <a:buClrTx/>
                <a:buSzTx/>
                <a:buFontTx/>
                <a:buNone/>
                <a:tabLst/>
                <a:defRPr/>
              </a:pPr>
              <a:r>
                <a:rPr kumimoji="0" lang="de-CH" sz="1058"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18.8 Mio. CHF</a:t>
              </a:r>
            </a:p>
          </p:txBody>
        </p:sp>
        <p:sp>
          <p:nvSpPr>
            <p:cNvPr id="53" name="Rectangle 22">
              <a:extLst>
                <a:ext uri="{FF2B5EF4-FFF2-40B4-BE49-F238E27FC236}">
                  <a16:creationId xmlns:a16="http://schemas.microsoft.com/office/drawing/2014/main" id="{A4B6EC24-7399-392F-FE4F-95B93F31D04A}"/>
                </a:ext>
              </a:extLst>
            </p:cNvPr>
            <p:cNvSpPr>
              <a:spLocks noChangeArrowheads="1"/>
            </p:cNvSpPr>
            <p:nvPr/>
          </p:nvSpPr>
          <p:spPr bwMode="auto">
            <a:xfrm>
              <a:off x="5361628" y="2283606"/>
              <a:ext cx="858216" cy="420315"/>
            </a:xfrm>
            <a:prstGeom prst="rect">
              <a:avLst/>
            </a:prstGeom>
            <a:solidFill>
              <a:srgbClr val="339966">
                <a:alpha val="57000"/>
              </a:srgbClr>
            </a:solidFill>
            <a:ln w="9525">
              <a:solidFill>
                <a:sysClr val="windowText" lastClr="000000"/>
              </a:solidFill>
              <a:miter lim="800000"/>
              <a:headEnd/>
              <a:tailEnd/>
            </a:ln>
          </p:spPr>
          <p:txBody>
            <a:bodyPr wrap="none" lIns="88546" tIns="44273" rIns="88546" bIns="44273" anchor="ctr"/>
            <a:lstStyle/>
            <a:p>
              <a:pPr marL="0" marR="0" lvl="0" indent="0" algn="ctr" defTabSz="886010" eaLnBrk="1" fontAlgn="auto" latinLnBrk="0" hangingPunct="1">
                <a:lnSpc>
                  <a:spcPct val="100000"/>
                </a:lnSpc>
                <a:spcBef>
                  <a:spcPts val="0"/>
                </a:spcBef>
                <a:spcAft>
                  <a:spcPts val="0"/>
                </a:spcAft>
                <a:buClrTx/>
                <a:buSzTx/>
                <a:buFontTx/>
                <a:buNone/>
                <a:tabLst/>
                <a:defRPr/>
              </a:pPr>
              <a:r>
                <a:rPr kumimoji="0" lang="de-CH" sz="1058"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1.8 Mio. CHF</a:t>
              </a:r>
            </a:p>
          </p:txBody>
        </p:sp>
        <p:sp>
          <p:nvSpPr>
            <p:cNvPr id="54" name="Rectangle 23">
              <a:extLst>
                <a:ext uri="{FF2B5EF4-FFF2-40B4-BE49-F238E27FC236}">
                  <a16:creationId xmlns:a16="http://schemas.microsoft.com/office/drawing/2014/main" id="{AF062DA8-D9CC-958C-554F-CBB885A73A73}"/>
                </a:ext>
              </a:extLst>
            </p:cNvPr>
            <p:cNvSpPr>
              <a:spLocks noChangeArrowheads="1"/>
            </p:cNvSpPr>
            <p:nvPr/>
          </p:nvSpPr>
          <p:spPr bwMode="auto">
            <a:xfrm>
              <a:off x="1754428" y="2283606"/>
              <a:ext cx="858216" cy="420315"/>
            </a:xfrm>
            <a:prstGeom prst="rect">
              <a:avLst/>
            </a:prstGeom>
            <a:solidFill>
              <a:srgbClr val="339966">
                <a:alpha val="57000"/>
              </a:srgbClr>
            </a:solidFill>
            <a:ln w="9525">
              <a:solidFill>
                <a:sysClr val="windowText" lastClr="000000"/>
              </a:solidFill>
              <a:miter lim="800000"/>
              <a:headEnd/>
              <a:tailEnd/>
            </a:ln>
          </p:spPr>
          <p:txBody>
            <a:bodyPr wrap="none" lIns="88546" tIns="44273" rIns="88546" bIns="44273" anchor="ctr"/>
            <a:lstStyle/>
            <a:p>
              <a:pPr marL="0" marR="0" lvl="0" indent="0" algn="ctr" defTabSz="886010" eaLnBrk="1" fontAlgn="auto" latinLnBrk="0" hangingPunct="1">
                <a:lnSpc>
                  <a:spcPct val="100000"/>
                </a:lnSpc>
                <a:spcBef>
                  <a:spcPts val="0"/>
                </a:spcBef>
                <a:spcAft>
                  <a:spcPts val="0"/>
                </a:spcAft>
                <a:buClrTx/>
                <a:buSzTx/>
                <a:buFontTx/>
                <a:buNone/>
                <a:tabLst/>
                <a:defRPr/>
              </a:pPr>
              <a:r>
                <a:rPr kumimoji="0" lang="de-CH" sz="1058"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19.6 Mio. CHF</a:t>
              </a:r>
            </a:p>
          </p:txBody>
        </p:sp>
        <p:sp>
          <p:nvSpPr>
            <p:cNvPr id="55" name="Rectangle 24">
              <a:extLst>
                <a:ext uri="{FF2B5EF4-FFF2-40B4-BE49-F238E27FC236}">
                  <a16:creationId xmlns:a16="http://schemas.microsoft.com/office/drawing/2014/main" id="{2D9B17D0-98C9-5E3D-D251-878485BE05D8}"/>
                </a:ext>
              </a:extLst>
            </p:cNvPr>
            <p:cNvSpPr>
              <a:spLocks noChangeArrowheads="1"/>
            </p:cNvSpPr>
            <p:nvPr/>
          </p:nvSpPr>
          <p:spPr bwMode="auto">
            <a:xfrm>
              <a:off x="4138258" y="2294355"/>
              <a:ext cx="858216" cy="420316"/>
            </a:xfrm>
            <a:prstGeom prst="rect">
              <a:avLst/>
            </a:prstGeom>
            <a:solidFill>
              <a:srgbClr val="339966">
                <a:alpha val="57000"/>
              </a:srgbClr>
            </a:solidFill>
            <a:ln w="9525">
              <a:solidFill>
                <a:sysClr val="windowText" lastClr="000000"/>
              </a:solidFill>
              <a:miter lim="800000"/>
              <a:headEnd/>
              <a:tailEnd/>
            </a:ln>
          </p:spPr>
          <p:txBody>
            <a:bodyPr wrap="none" lIns="88546" tIns="44273" rIns="88546" bIns="44273" anchor="ctr"/>
            <a:lstStyle/>
            <a:p>
              <a:pPr marL="0" marR="0" lvl="0" indent="0" algn="ctr" defTabSz="886010" eaLnBrk="1" fontAlgn="auto" latinLnBrk="0" hangingPunct="1">
                <a:lnSpc>
                  <a:spcPct val="100000"/>
                </a:lnSpc>
                <a:spcBef>
                  <a:spcPts val="0"/>
                </a:spcBef>
                <a:spcAft>
                  <a:spcPts val="0"/>
                </a:spcAft>
                <a:buClrTx/>
                <a:buSzTx/>
                <a:buFontTx/>
                <a:buNone/>
                <a:tabLst/>
                <a:defRPr/>
              </a:pPr>
              <a:r>
                <a:rPr kumimoji="0" lang="de-CH" sz="1058"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9.0 Mio. CHF</a:t>
              </a:r>
            </a:p>
          </p:txBody>
        </p:sp>
        <p:cxnSp>
          <p:nvCxnSpPr>
            <p:cNvPr id="56" name="AutoShape 27">
              <a:extLst>
                <a:ext uri="{FF2B5EF4-FFF2-40B4-BE49-F238E27FC236}">
                  <a16:creationId xmlns:a16="http://schemas.microsoft.com/office/drawing/2014/main" id="{62909F89-074E-8E93-33A4-BFF9DE006EA1}"/>
                </a:ext>
              </a:extLst>
            </p:cNvPr>
            <p:cNvCxnSpPr>
              <a:cxnSpLocks noChangeShapeType="1"/>
              <a:stCxn id="49" idx="2"/>
              <a:endCxn id="54" idx="0"/>
            </p:cNvCxnSpPr>
            <p:nvPr/>
          </p:nvCxnSpPr>
          <p:spPr bwMode="auto">
            <a:xfrm>
              <a:off x="2177611" y="2095612"/>
              <a:ext cx="5925" cy="187993"/>
            </a:xfrm>
            <a:prstGeom prst="straightConnector1">
              <a:avLst/>
            </a:prstGeom>
            <a:noFill/>
            <a:ln w="12700">
              <a:solidFill>
                <a:sysClr val="windowText" lastClr="000000"/>
              </a:solidFill>
              <a:round/>
              <a:headEnd/>
              <a:tailEnd/>
            </a:ln>
          </p:spPr>
        </p:cxnSp>
        <p:cxnSp>
          <p:nvCxnSpPr>
            <p:cNvPr id="57" name="AutoShape 28">
              <a:extLst>
                <a:ext uri="{FF2B5EF4-FFF2-40B4-BE49-F238E27FC236}">
                  <a16:creationId xmlns:a16="http://schemas.microsoft.com/office/drawing/2014/main" id="{D9B4757F-F406-40B0-A11D-21DF037301A6}"/>
                </a:ext>
              </a:extLst>
            </p:cNvPr>
            <p:cNvCxnSpPr>
              <a:cxnSpLocks noChangeShapeType="1"/>
              <a:stCxn id="43" idx="2"/>
              <a:endCxn id="52" idx="0"/>
            </p:cNvCxnSpPr>
            <p:nvPr/>
          </p:nvCxnSpPr>
          <p:spPr bwMode="auto">
            <a:xfrm>
              <a:off x="3379873" y="2095612"/>
              <a:ext cx="2042" cy="187993"/>
            </a:xfrm>
            <a:prstGeom prst="straightConnector1">
              <a:avLst/>
            </a:prstGeom>
            <a:noFill/>
            <a:ln w="12700">
              <a:solidFill>
                <a:sysClr val="windowText" lastClr="000000"/>
              </a:solidFill>
              <a:round/>
              <a:headEnd/>
              <a:tailEnd/>
            </a:ln>
          </p:spPr>
        </p:cxnSp>
        <p:cxnSp>
          <p:nvCxnSpPr>
            <p:cNvPr id="58" name="AutoShape 29">
              <a:extLst>
                <a:ext uri="{FF2B5EF4-FFF2-40B4-BE49-F238E27FC236}">
                  <a16:creationId xmlns:a16="http://schemas.microsoft.com/office/drawing/2014/main" id="{53AB1407-BE1A-A719-A9C6-9AA8B892F08A}"/>
                </a:ext>
              </a:extLst>
            </p:cNvPr>
            <p:cNvCxnSpPr>
              <a:cxnSpLocks noChangeShapeType="1"/>
              <a:stCxn id="50" idx="2"/>
              <a:endCxn id="55" idx="0"/>
            </p:cNvCxnSpPr>
            <p:nvPr/>
          </p:nvCxnSpPr>
          <p:spPr bwMode="auto">
            <a:xfrm>
              <a:off x="4567366" y="2095612"/>
              <a:ext cx="0" cy="198743"/>
            </a:xfrm>
            <a:prstGeom prst="straightConnector1">
              <a:avLst/>
            </a:prstGeom>
            <a:noFill/>
            <a:ln w="12700">
              <a:solidFill>
                <a:sysClr val="windowText" lastClr="000000"/>
              </a:solidFill>
              <a:round/>
              <a:headEnd/>
              <a:tailEnd/>
            </a:ln>
          </p:spPr>
        </p:cxnSp>
        <p:cxnSp>
          <p:nvCxnSpPr>
            <p:cNvPr id="59" name="AutoShape 30">
              <a:extLst>
                <a:ext uri="{FF2B5EF4-FFF2-40B4-BE49-F238E27FC236}">
                  <a16:creationId xmlns:a16="http://schemas.microsoft.com/office/drawing/2014/main" id="{BA90C85E-1975-254C-3039-BE9466781C2C}"/>
                </a:ext>
              </a:extLst>
            </p:cNvPr>
            <p:cNvCxnSpPr>
              <a:cxnSpLocks noChangeShapeType="1"/>
              <a:stCxn id="44" idx="2"/>
              <a:endCxn id="53" idx="0"/>
            </p:cNvCxnSpPr>
            <p:nvPr/>
          </p:nvCxnSpPr>
          <p:spPr bwMode="auto">
            <a:xfrm>
              <a:off x="5784397" y="2095612"/>
              <a:ext cx="6339" cy="187993"/>
            </a:xfrm>
            <a:prstGeom prst="straightConnector1">
              <a:avLst/>
            </a:prstGeom>
            <a:noFill/>
            <a:ln w="12700">
              <a:solidFill>
                <a:sysClr val="windowText" lastClr="000000"/>
              </a:solidFill>
              <a:round/>
              <a:headEnd/>
              <a:tailEnd/>
            </a:ln>
          </p:spPr>
        </p:cxnSp>
        <p:cxnSp>
          <p:nvCxnSpPr>
            <p:cNvPr id="60" name="AutoShape 32">
              <a:extLst>
                <a:ext uri="{FF2B5EF4-FFF2-40B4-BE49-F238E27FC236}">
                  <a16:creationId xmlns:a16="http://schemas.microsoft.com/office/drawing/2014/main" id="{C195CD1E-9FBF-4EB8-E785-E7EF25D26E10}"/>
                </a:ext>
              </a:extLst>
            </p:cNvPr>
            <p:cNvCxnSpPr>
              <a:cxnSpLocks noChangeShapeType="1"/>
            </p:cNvCxnSpPr>
            <p:nvPr/>
          </p:nvCxnSpPr>
          <p:spPr bwMode="auto">
            <a:xfrm>
              <a:off x="4011808" y="3029429"/>
              <a:ext cx="7569" cy="262106"/>
            </a:xfrm>
            <a:prstGeom prst="straightConnector1">
              <a:avLst/>
            </a:prstGeom>
            <a:noFill/>
            <a:ln w="12700">
              <a:solidFill>
                <a:sysClr val="windowText" lastClr="000000"/>
              </a:solidFill>
              <a:round/>
              <a:headEnd/>
              <a:tailEnd type="triangle" w="med" len="med"/>
            </a:ln>
          </p:spPr>
        </p:cxnSp>
        <p:sp>
          <p:nvSpPr>
            <p:cNvPr id="61" name="Line 33">
              <a:extLst>
                <a:ext uri="{FF2B5EF4-FFF2-40B4-BE49-F238E27FC236}">
                  <a16:creationId xmlns:a16="http://schemas.microsoft.com/office/drawing/2014/main" id="{E9F7866B-1537-799B-7CBA-834DCF3778F5}"/>
                </a:ext>
              </a:extLst>
            </p:cNvPr>
            <p:cNvSpPr>
              <a:spLocks noChangeShapeType="1"/>
            </p:cNvSpPr>
            <p:nvPr/>
          </p:nvSpPr>
          <p:spPr bwMode="auto">
            <a:xfrm flipV="1">
              <a:off x="909860" y="3029629"/>
              <a:ext cx="6084000" cy="11197"/>
            </a:xfrm>
            <a:prstGeom prst="line">
              <a:avLst/>
            </a:prstGeom>
            <a:noFill/>
            <a:ln w="12700">
              <a:solidFill>
                <a:sysClr val="windowText" lastClr="000000"/>
              </a:solidFill>
              <a:round/>
              <a:headEnd/>
              <a:tailEnd/>
            </a:ln>
          </p:spPr>
          <p:txBody>
            <a:bodyPr/>
            <a:lstStyle/>
            <a:p>
              <a:pPr marL="0" marR="0" lvl="0" indent="0" defTabSz="806226" eaLnBrk="1" fontAlgn="auto" latinLnBrk="0" hangingPunct="1">
                <a:lnSpc>
                  <a:spcPct val="100000"/>
                </a:lnSpc>
                <a:spcBef>
                  <a:spcPts val="0"/>
                </a:spcBef>
                <a:spcAft>
                  <a:spcPts val="0"/>
                </a:spcAft>
                <a:buClrTx/>
                <a:buSzTx/>
                <a:buFontTx/>
                <a:buNone/>
                <a:tabLst/>
                <a:defRPr/>
              </a:pPr>
              <a:endParaRPr kumimoji="0" lang="de-CH" sz="1411"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62" name="Line 34">
              <a:extLst>
                <a:ext uri="{FF2B5EF4-FFF2-40B4-BE49-F238E27FC236}">
                  <a16:creationId xmlns:a16="http://schemas.microsoft.com/office/drawing/2014/main" id="{2DBE7EF6-56A3-DF6C-D57B-27FC08321108}"/>
                </a:ext>
              </a:extLst>
            </p:cNvPr>
            <p:cNvSpPr>
              <a:spLocks noChangeShapeType="1"/>
            </p:cNvSpPr>
            <p:nvPr/>
          </p:nvSpPr>
          <p:spPr bwMode="auto">
            <a:xfrm flipV="1">
              <a:off x="909860" y="2711724"/>
              <a:ext cx="0" cy="329100"/>
            </a:xfrm>
            <a:prstGeom prst="line">
              <a:avLst/>
            </a:prstGeom>
            <a:noFill/>
            <a:ln w="12700">
              <a:solidFill>
                <a:sysClr val="windowText" lastClr="000000"/>
              </a:solidFill>
              <a:round/>
              <a:headEnd/>
              <a:tailEnd/>
            </a:ln>
          </p:spPr>
          <p:txBody>
            <a:bodyPr/>
            <a:lstStyle/>
            <a:p>
              <a:pPr marL="0" marR="0" lvl="0" indent="0" defTabSz="806226" eaLnBrk="1" fontAlgn="auto" latinLnBrk="0" hangingPunct="1">
                <a:lnSpc>
                  <a:spcPct val="100000"/>
                </a:lnSpc>
                <a:spcBef>
                  <a:spcPts val="0"/>
                </a:spcBef>
                <a:spcAft>
                  <a:spcPts val="0"/>
                </a:spcAft>
                <a:buClrTx/>
                <a:buSzTx/>
                <a:buFontTx/>
                <a:buNone/>
                <a:tabLst/>
                <a:defRPr/>
              </a:pPr>
              <a:endParaRPr kumimoji="0" lang="de-CH" sz="1411"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63" name="Line 35">
              <a:extLst>
                <a:ext uri="{FF2B5EF4-FFF2-40B4-BE49-F238E27FC236}">
                  <a16:creationId xmlns:a16="http://schemas.microsoft.com/office/drawing/2014/main" id="{467BE5DB-8FB2-010C-7F1D-D58EB9BF42F3}"/>
                </a:ext>
              </a:extLst>
            </p:cNvPr>
            <p:cNvSpPr>
              <a:spLocks noChangeShapeType="1"/>
            </p:cNvSpPr>
            <p:nvPr/>
          </p:nvSpPr>
          <p:spPr bwMode="auto">
            <a:xfrm flipH="1">
              <a:off x="2129025" y="2711725"/>
              <a:ext cx="332" cy="329099"/>
            </a:xfrm>
            <a:prstGeom prst="line">
              <a:avLst/>
            </a:prstGeom>
            <a:noFill/>
            <a:ln w="12700">
              <a:solidFill>
                <a:sysClr val="windowText" lastClr="000000"/>
              </a:solidFill>
              <a:round/>
              <a:headEnd/>
              <a:tailEnd/>
            </a:ln>
          </p:spPr>
          <p:txBody>
            <a:bodyPr/>
            <a:lstStyle/>
            <a:p>
              <a:pPr marL="0" marR="0" lvl="0" indent="0" defTabSz="806226" eaLnBrk="1" fontAlgn="auto" latinLnBrk="0" hangingPunct="1">
                <a:lnSpc>
                  <a:spcPct val="100000"/>
                </a:lnSpc>
                <a:spcBef>
                  <a:spcPts val="0"/>
                </a:spcBef>
                <a:spcAft>
                  <a:spcPts val="0"/>
                </a:spcAft>
                <a:buClrTx/>
                <a:buSzTx/>
                <a:buFontTx/>
                <a:buNone/>
                <a:tabLst/>
                <a:defRPr/>
              </a:pPr>
              <a:endParaRPr kumimoji="0" lang="de-CH" sz="1411"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64" name="Line 37">
              <a:extLst>
                <a:ext uri="{FF2B5EF4-FFF2-40B4-BE49-F238E27FC236}">
                  <a16:creationId xmlns:a16="http://schemas.microsoft.com/office/drawing/2014/main" id="{BEF57DA1-B298-17DD-72CE-DA23DBA01D7B}"/>
                </a:ext>
              </a:extLst>
            </p:cNvPr>
            <p:cNvSpPr>
              <a:spLocks noChangeShapeType="1"/>
            </p:cNvSpPr>
            <p:nvPr/>
          </p:nvSpPr>
          <p:spPr bwMode="auto">
            <a:xfrm flipH="1">
              <a:off x="6981418" y="2703921"/>
              <a:ext cx="0" cy="336902"/>
            </a:xfrm>
            <a:prstGeom prst="line">
              <a:avLst/>
            </a:prstGeom>
            <a:noFill/>
            <a:ln w="12700">
              <a:solidFill>
                <a:sysClr val="windowText" lastClr="000000"/>
              </a:solidFill>
              <a:round/>
              <a:headEnd/>
              <a:tailEnd/>
            </a:ln>
          </p:spPr>
          <p:txBody>
            <a:bodyPr/>
            <a:lstStyle/>
            <a:p>
              <a:pPr marL="0" marR="0" lvl="0" indent="0" defTabSz="806226" eaLnBrk="1" fontAlgn="auto" latinLnBrk="0" hangingPunct="1">
                <a:lnSpc>
                  <a:spcPct val="100000"/>
                </a:lnSpc>
                <a:spcBef>
                  <a:spcPts val="0"/>
                </a:spcBef>
                <a:spcAft>
                  <a:spcPts val="0"/>
                </a:spcAft>
                <a:buClrTx/>
                <a:buSzTx/>
                <a:buFontTx/>
                <a:buNone/>
                <a:tabLst/>
                <a:defRPr/>
              </a:pPr>
              <a:endParaRPr kumimoji="0" lang="de-CH" sz="1411"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cxnSp>
          <p:nvCxnSpPr>
            <p:cNvPr id="65" name="AutoShape 38">
              <a:extLst>
                <a:ext uri="{FF2B5EF4-FFF2-40B4-BE49-F238E27FC236}">
                  <a16:creationId xmlns:a16="http://schemas.microsoft.com/office/drawing/2014/main" id="{76AC585D-7739-B016-B87F-9385CDDE48E4}"/>
                </a:ext>
              </a:extLst>
            </p:cNvPr>
            <p:cNvCxnSpPr>
              <a:cxnSpLocks noChangeShapeType="1"/>
            </p:cNvCxnSpPr>
            <p:nvPr/>
          </p:nvCxnSpPr>
          <p:spPr bwMode="auto">
            <a:xfrm>
              <a:off x="4008948" y="3780661"/>
              <a:ext cx="1" cy="192498"/>
            </a:xfrm>
            <a:prstGeom prst="straightConnector1">
              <a:avLst/>
            </a:prstGeom>
            <a:noFill/>
            <a:ln w="12700">
              <a:solidFill>
                <a:sysClr val="windowText" lastClr="000000"/>
              </a:solidFill>
              <a:round/>
              <a:headEnd/>
              <a:tailEnd type="triangle" w="med" len="med"/>
            </a:ln>
          </p:spPr>
        </p:cxnSp>
        <p:sp>
          <p:nvSpPr>
            <p:cNvPr id="70" name="Rectangle 4">
              <a:extLst>
                <a:ext uri="{FF2B5EF4-FFF2-40B4-BE49-F238E27FC236}">
                  <a16:creationId xmlns:a16="http://schemas.microsoft.com/office/drawing/2014/main" id="{7F107CDF-BF90-446B-E2E8-2BEE9A2B0EDC}"/>
                </a:ext>
              </a:extLst>
            </p:cNvPr>
            <p:cNvSpPr>
              <a:spLocks noChangeArrowheads="1"/>
            </p:cNvSpPr>
            <p:nvPr/>
          </p:nvSpPr>
          <p:spPr bwMode="auto">
            <a:xfrm>
              <a:off x="6449326" y="1460805"/>
              <a:ext cx="1074665" cy="634808"/>
            </a:xfrm>
            <a:prstGeom prst="rect">
              <a:avLst/>
            </a:prstGeom>
            <a:solidFill>
              <a:srgbClr val="339966">
                <a:alpha val="49000"/>
              </a:srgbClr>
            </a:solidFill>
            <a:ln w="9525">
              <a:solidFill>
                <a:sysClr val="windowText" lastClr="000000"/>
              </a:solidFill>
              <a:miter lim="800000"/>
              <a:headEnd/>
              <a:tailEnd/>
            </a:ln>
          </p:spPr>
          <p:txBody>
            <a:bodyPr wrap="none" lIns="88546" tIns="44273" rIns="88546" bIns="44273" anchor="ctr"/>
            <a:lstStyle/>
            <a:p>
              <a:pPr marL="0" marR="0" lvl="0" indent="0" algn="ctr" defTabSz="886010" eaLnBrk="1" fontAlgn="auto" latinLnBrk="0" hangingPunct="1">
                <a:lnSpc>
                  <a:spcPct val="100000"/>
                </a:lnSpc>
                <a:spcBef>
                  <a:spcPts val="0"/>
                </a:spcBef>
                <a:spcAft>
                  <a:spcPts val="0"/>
                </a:spcAft>
                <a:buClrTx/>
                <a:buSzTx/>
                <a:buFontTx/>
                <a:buNone/>
                <a:tabLst/>
                <a:defRPr/>
              </a:pPr>
              <a:r>
                <a:rPr kumimoji="0" lang="de-CH" sz="1058"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Ausgaben</a:t>
              </a:r>
              <a:br>
                <a:rPr kumimoji="0" lang="de-CH" sz="1058"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de-CH" sz="1058"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Sicherheit</a:t>
              </a:r>
              <a:r>
                <a:rPr kumimoji="0" lang="de-CH" sz="1058" b="0" i="0" u="none" strike="noStrike" kern="0" cap="none" spc="0" normalizeH="0" baseline="30000" noProof="0" dirty="0">
                  <a:ln>
                    <a:noFill/>
                  </a:ln>
                  <a:solidFill>
                    <a:prstClr val="black"/>
                  </a:solidFill>
                  <a:effectLst/>
                  <a:uLnTx/>
                  <a:uFillTx/>
                  <a:latin typeface="Arial" panose="020B0604020202020204" pitchFamily="34" charset="0"/>
                  <a:cs typeface="Arial" panose="020B0604020202020204" pitchFamily="34" charset="0"/>
                </a:rPr>
                <a:t>2</a:t>
              </a:r>
              <a:endParaRPr kumimoji="0" lang="de-CH" sz="1058"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1" name="Rectangle 22">
              <a:extLst>
                <a:ext uri="{FF2B5EF4-FFF2-40B4-BE49-F238E27FC236}">
                  <a16:creationId xmlns:a16="http://schemas.microsoft.com/office/drawing/2014/main" id="{02D8E671-8049-65FC-F980-B1EA2BF5F05E}"/>
                </a:ext>
              </a:extLst>
            </p:cNvPr>
            <p:cNvSpPr>
              <a:spLocks noChangeArrowheads="1"/>
            </p:cNvSpPr>
            <p:nvPr/>
          </p:nvSpPr>
          <p:spPr bwMode="auto">
            <a:xfrm>
              <a:off x="6552310" y="2283606"/>
              <a:ext cx="858216" cy="420315"/>
            </a:xfrm>
            <a:prstGeom prst="rect">
              <a:avLst/>
            </a:prstGeom>
            <a:solidFill>
              <a:srgbClr val="339966">
                <a:alpha val="57000"/>
              </a:srgbClr>
            </a:solidFill>
            <a:ln w="9525">
              <a:solidFill>
                <a:sysClr val="windowText" lastClr="000000"/>
              </a:solidFill>
              <a:miter lim="800000"/>
              <a:headEnd/>
              <a:tailEnd/>
            </a:ln>
          </p:spPr>
          <p:txBody>
            <a:bodyPr wrap="none" lIns="88546" tIns="44273" rIns="88546" bIns="44273" anchor="ctr"/>
            <a:lstStyle/>
            <a:p>
              <a:pPr marL="0" marR="0" lvl="0" indent="0" algn="ctr" defTabSz="886010" eaLnBrk="1" fontAlgn="auto" latinLnBrk="0" hangingPunct="1">
                <a:lnSpc>
                  <a:spcPct val="100000"/>
                </a:lnSpc>
                <a:spcBef>
                  <a:spcPts val="0"/>
                </a:spcBef>
                <a:spcAft>
                  <a:spcPts val="0"/>
                </a:spcAft>
                <a:buClrTx/>
                <a:buSzTx/>
                <a:buFontTx/>
                <a:buNone/>
                <a:tabLst/>
                <a:defRPr/>
              </a:pPr>
              <a:r>
                <a:rPr kumimoji="0" lang="de-CH" sz="1058"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2.8 Mio. CHF</a:t>
              </a:r>
            </a:p>
          </p:txBody>
        </p:sp>
        <p:cxnSp>
          <p:nvCxnSpPr>
            <p:cNvPr id="72" name="AutoShape 30">
              <a:extLst>
                <a:ext uri="{FF2B5EF4-FFF2-40B4-BE49-F238E27FC236}">
                  <a16:creationId xmlns:a16="http://schemas.microsoft.com/office/drawing/2014/main" id="{AF2FC7DB-0806-4E7A-7D46-72F82DA66E76}"/>
                </a:ext>
              </a:extLst>
            </p:cNvPr>
            <p:cNvCxnSpPr>
              <a:cxnSpLocks noChangeShapeType="1"/>
              <a:stCxn id="70" idx="2"/>
              <a:endCxn id="71" idx="0"/>
            </p:cNvCxnSpPr>
            <p:nvPr/>
          </p:nvCxnSpPr>
          <p:spPr bwMode="auto">
            <a:xfrm flipH="1">
              <a:off x="6981418" y="2095612"/>
              <a:ext cx="5241" cy="187993"/>
            </a:xfrm>
            <a:prstGeom prst="straightConnector1">
              <a:avLst/>
            </a:prstGeom>
            <a:noFill/>
            <a:ln w="12700">
              <a:solidFill>
                <a:sysClr val="windowText" lastClr="000000"/>
              </a:solidFill>
              <a:round/>
              <a:headEnd/>
              <a:tailEnd/>
            </a:ln>
          </p:spPr>
        </p:cxnSp>
        <p:sp>
          <p:nvSpPr>
            <p:cNvPr id="73" name="Line 36">
              <a:extLst>
                <a:ext uri="{FF2B5EF4-FFF2-40B4-BE49-F238E27FC236}">
                  <a16:creationId xmlns:a16="http://schemas.microsoft.com/office/drawing/2014/main" id="{E8FE8234-F39A-1E0A-C36C-23D0534D3302}"/>
                </a:ext>
              </a:extLst>
            </p:cNvPr>
            <p:cNvSpPr>
              <a:spLocks noChangeShapeType="1"/>
            </p:cNvSpPr>
            <p:nvPr/>
          </p:nvSpPr>
          <p:spPr bwMode="auto">
            <a:xfrm>
              <a:off x="3379873" y="2703921"/>
              <a:ext cx="1" cy="325707"/>
            </a:xfrm>
            <a:prstGeom prst="line">
              <a:avLst/>
            </a:prstGeom>
            <a:noFill/>
            <a:ln w="12700">
              <a:solidFill>
                <a:sysClr val="windowText" lastClr="000000"/>
              </a:solidFill>
              <a:round/>
              <a:headEnd/>
              <a:tailEnd/>
            </a:ln>
          </p:spPr>
          <p:txBody>
            <a:bodyPr/>
            <a:lstStyle/>
            <a:p>
              <a:pPr marL="0" marR="0" lvl="0" indent="0" defTabSz="806226" eaLnBrk="1" fontAlgn="auto" latinLnBrk="0" hangingPunct="1">
                <a:lnSpc>
                  <a:spcPct val="100000"/>
                </a:lnSpc>
                <a:spcBef>
                  <a:spcPts val="0"/>
                </a:spcBef>
                <a:spcAft>
                  <a:spcPts val="0"/>
                </a:spcAft>
                <a:buClrTx/>
                <a:buSzTx/>
                <a:buFontTx/>
                <a:buNone/>
                <a:tabLst/>
                <a:defRPr/>
              </a:pPr>
              <a:endParaRPr kumimoji="0" lang="de-CH" sz="1411"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cxnSp>
          <p:nvCxnSpPr>
            <p:cNvPr id="74" name="Gerader Verbinder 73">
              <a:extLst>
                <a:ext uri="{FF2B5EF4-FFF2-40B4-BE49-F238E27FC236}">
                  <a16:creationId xmlns:a16="http://schemas.microsoft.com/office/drawing/2014/main" id="{CE006F30-E846-E52C-6348-96833751F8C2}"/>
                </a:ext>
              </a:extLst>
            </p:cNvPr>
            <p:cNvCxnSpPr>
              <a:stCxn id="55" idx="2"/>
            </p:cNvCxnSpPr>
            <p:nvPr/>
          </p:nvCxnSpPr>
          <p:spPr bwMode="auto">
            <a:xfrm>
              <a:off x="4567366" y="2714671"/>
              <a:ext cx="441" cy="327247"/>
            </a:xfrm>
            <a:prstGeom prst="line">
              <a:avLst/>
            </a:prstGeom>
            <a:solidFill>
              <a:srgbClr val="00802F"/>
            </a:solidFill>
            <a:ln w="12700" cap="flat" cmpd="sng" algn="ctr">
              <a:solidFill>
                <a:srgbClr val="000000"/>
              </a:solidFill>
              <a:prstDash val="solid"/>
              <a:round/>
              <a:headEnd type="none" w="med" len="med"/>
              <a:tailEnd type="none" w="med" len="med"/>
            </a:ln>
            <a:effectLst/>
          </p:spPr>
        </p:cxnSp>
        <p:cxnSp>
          <p:nvCxnSpPr>
            <p:cNvPr id="75" name="Gerader Verbinder 74">
              <a:extLst>
                <a:ext uri="{FF2B5EF4-FFF2-40B4-BE49-F238E27FC236}">
                  <a16:creationId xmlns:a16="http://schemas.microsoft.com/office/drawing/2014/main" id="{B78CF978-4DC3-F116-1FC2-F4631D2E4F90}"/>
                </a:ext>
              </a:extLst>
            </p:cNvPr>
            <p:cNvCxnSpPr>
              <a:stCxn id="53" idx="2"/>
            </p:cNvCxnSpPr>
            <p:nvPr/>
          </p:nvCxnSpPr>
          <p:spPr bwMode="auto">
            <a:xfrm>
              <a:off x="5790736" y="2703921"/>
              <a:ext cx="5648" cy="336456"/>
            </a:xfrm>
            <a:prstGeom prst="line">
              <a:avLst/>
            </a:prstGeom>
            <a:solidFill>
              <a:srgbClr val="00802F"/>
            </a:solidFill>
            <a:ln w="12700" cap="flat" cmpd="sng" algn="ctr">
              <a:solidFill>
                <a:srgbClr val="000000"/>
              </a:solidFill>
              <a:prstDash val="solid"/>
              <a:round/>
              <a:headEnd type="none" w="med" len="med"/>
              <a:tailEnd type="none" w="med" len="med"/>
            </a:ln>
            <a:effectLst/>
          </p:spPr>
        </p:cxnSp>
        <p:cxnSp>
          <p:nvCxnSpPr>
            <p:cNvPr id="76" name="AutoShape 27">
              <a:extLst>
                <a:ext uri="{FF2B5EF4-FFF2-40B4-BE49-F238E27FC236}">
                  <a16:creationId xmlns:a16="http://schemas.microsoft.com/office/drawing/2014/main" id="{7581A44A-2AD8-4BE2-EECC-DC2F817250B7}"/>
                </a:ext>
              </a:extLst>
            </p:cNvPr>
            <p:cNvCxnSpPr>
              <a:cxnSpLocks noChangeShapeType="1"/>
            </p:cNvCxnSpPr>
            <p:nvPr/>
          </p:nvCxnSpPr>
          <p:spPr bwMode="auto">
            <a:xfrm>
              <a:off x="933561" y="2087810"/>
              <a:ext cx="5925" cy="187993"/>
            </a:xfrm>
            <a:prstGeom prst="straightConnector1">
              <a:avLst/>
            </a:prstGeom>
            <a:noFill/>
            <a:ln w="12700">
              <a:solidFill>
                <a:sysClr val="windowText" lastClr="000000"/>
              </a:solidFill>
              <a:round/>
              <a:headEnd/>
              <a:tailEnd/>
            </a:ln>
          </p:spPr>
        </p:cxnSp>
      </p:grpSp>
      <p:sp>
        <p:nvSpPr>
          <p:cNvPr id="77" name="Textfeld 76">
            <a:extLst>
              <a:ext uri="{FF2B5EF4-FFF2-40B4-BE49-F238E27FC236}">
                <a16:creationId xmlns:a16="http://schemas.microsoft.com/office/drawing/2014/main" id="{F2407C80-91AF-ED3F-9232-67CB247744C6}"/>
              </a:ext>
            </a:extLst>
          </p:cNvPr>
          <p:cNvSpPr txBox="1"/>
          <p:nvPr/>
        </p:nvSpPr>
        <p:spPr>
          <a:xfrm>
            <a:off x="1932852" y="4426345"/>
            <a:ext cx="5862978"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000" b="0" i="0" u="none" strike="noStrike" kern="1200" cap="none" spc="0" normalizeH="0" baseline="30000" noProof="0" dirty="0">
                <a:ln>
                  <a:noFill/>
                </a:ln>
                <a:solidFill>
                  <a:srgbClr val="000000"/>
                </a:solidFill>
                <a:effectLst/>
                <a:uLnTx/>
                <a:uFillTx/>
                <a:latin typeface="Arial"/>
                <a:ea typeface="+mn-ea"/>
                <a:cs typeface="+mn-cs"/>
              </a:rPr>
              <a:t>1 </a:t>
            </a:r>
            <a:r>
              <a:rPr kumimoji="0" lang="de-CH" sz="1000" b="0" i="0" u="none" strike="noStrike" kern="1200" cap="none" spc="0" normalizeH="0" baseline="0" noProof="0" dirty="0">
                <a:ln>
                  <a:noFill/>
                </a:ln>
                <a:solidFill>
                  <a:srgbClr val="000000"/>
                </a:solidFill>
                <a:effectLst/>
                <a:uLnTx/>
                <a:uFillTx/>
                <a:latin typeface="Arial"/>
                <a:ea typeface="+mn-ea"/>
                <a:cs typeface="+mn-cs"/>
              </a:rPr>
              <a:t>Inklusive der durch die Teilnehmenden über WEF bzw. </a:t>
            </a:r>
            <a:r>
              <a:rPr kumimoji="0" lang="de-CH" sz="1000" b="0" i="0" u="none" strike="noStrike" kern="1200" cap="none" spc="0" normalizeH="0" baseline="0" noProof="0" dirty="0" err="1">
                <a:ln>
                  <a:noFill/>
                </a:ln>
                <a:solidFill>
                  <a:srgbClr val="000000"/>
                </a:solidFill>
                <a:effectLst/>
                <a:uLnTx/>
                <a:uFillTx/>
                <a:latin typeface="Arial"/>
                <a:ea typeface="+mn-ea"/>
                <a:cs typeface="+mn-cs"/>
              </a:rPr>
              <a:t>PublicisLive</a:t>
            </a:r>
            <a:r>
              <a:rPr kumimoji="0" lang="de-CH" sz="1000" b="0" i="0" u="none" strike="noStrike" kern="1200" cap="none" spc="0" normalizeH="0" baseline="0" noProof="0" dirty="0">
                <a:ln>
                  <a:noFill/>
                </a:ln>
                <a:solidFill>
                  <a:srgbClr val="000000"/>
                </a:solidFill>
                <a:effectLst/>
                <a:uLnTx/>
                <a:uFillTx/>
                <a:latin typeface="Arial"/>
                <a:ea typeface="+mn-ea"/>
                <a:cs typeface="+mn-cs"/>
              </a:rPr>
              <a:t> gebuchten Übernachtungen.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000" b="0" i="0" u="none" strike="noStrike" kern="1200" cap="none" spc="0" normalizeH="0" baseline="30000" noProof="0" dirty="0">
                <a:ln>
                  <a:noFill/>
                </a:ln>
                <a:solidFill>
                  <a:srgbClr val="000000"/>
                </a:solidFill>
                <a:effectLst/>
                <a:uLnTx/>
                <a:uFillTx/>
                <a:latin typeface="Arial"/>
                <a:ea typeface="+mn-ea"/>
                <a:cs typeface="+mn-cs"/>
              </a:rPr>
              <a:t>2</a:t>
            </a:r>
            <a:r>
              <a:rPr kumimoji="0" lang="de-CH" sz="1000" b="0" i="0" u="none" strike="noStrike" kern="1200" cap="none" spc="0" normalizeH="0" baseline="0" noProof="0" dirty="0">
                <a:ln>
                  <a:noFill/>
                </a:ln>
                <a:solidFill>
                  <a:srgbClr val="000000"/>
                </a:solidFill>
                <a:effectLst/>
                <a:uLnTx/>
                <a:uFillTx/>
                <a:latin typeface="Arial"/>
                <a:ea typeface="+mn-ea"/>
                <a:cs typeface="+mn-cs"/>
              </a:rPr>
              <a:t> Nur Umsätze der durch das WEF anteilsmässig getragenen Sicherheitskosten.</a:t>
            </a:r>
          </a:p>
        </p:txBody>
      </p:sp>
      <p:cxnSp>
        <p:nvCxnSpPr>
          <p:cNvPr id="9" name="AutoShape 32">
            <a:extLst>
              <a:ext uri="{FF2B5EF4-FFF2-40B4-BE49-F238E27FC236}">
                <a16:creationId xmlns:a16="http://schemas.microsoft.com/office/drawing/2014/main" id="{58D48120-8DDB-EA6C-BB6E-2117560D875A}"/>
              </a:ext>
            </a:extLst>
          </p:cNvPr>
          <p:cNvCxnSpPr>
            <a:cxnSpLocks noChangeShapeType="1"/>
          </p:cNvCxnSpPr>
          <p:nvPr/>
        </p:nvCxnSpPr>
        <p:spPr bwMode="auto">
          <a:xfrm>
            <a:off x="4612939" y="3544424"/>
            <a:ext cx="0" cy="245088"/>
          </a:xfrm>
          <a:prstGeom prst="straightConnector1">
            <a:avLst/>
          </a:prstGeom>
          <a:noFill/>
          <a:ln w="12700">
            <a:solidFill>
              <a:sysClr val="windowText" lastClr="000000"/>
            </a:solidFill>
            <a:round/>
            <a:headEnd/>
            <a:tailEnd type="triangle" w="med" len="med"/>
          </a:ln>
        </p:spPr>
      </p:cxnSp>
    </p:spTree>
    <p:extLst>
      <p:ext uri="{BB962C8B-B14F-4D97-AF65-F5344CB8AC3E}">
        <p14:creationId xmlns:p14="http://schemas.microsoft.com/office/powerpoint/2010/main" val="3678632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0A3C986-1FC0-1D0D-5AB5-077C20969347}"/>
              </a:ext>
            </a:extLst>
          </p:cNvPr>
          <p:cNvSpPr>
            <a:spLocks noGrp="1"/>
          </p:cNvSpPr>
          <p:nvPr>
            <p:ph type="title"/>
          </p:nvPr>
        </p:nvSpPr>
        <p:spPr/>
        <p:txBody>
          <a:bodyPr>
            <a:normAutofit/>
          </a:bodyPr>
          <a:lstStyle/>
          <a:p>
            <a:r>
              <a:rPr lang="de-CH" sz="3600" dirty="0"/>
              <a:t>1. Zielsetzungen und Methodik</a:t>
            </a:r>
          </a:p>
        </p:txBody>
      </p:sp>
      <p:sp>
        <p:nvSpPr>
          <p:cNvPr id="6" name="Textplatzhalter 5">
            <a:extLst>
              <a:ext uri="{FF2B5EF4-FFF2-40B4-BE49-F238E27FC236}">
                <a16:creationId xmlns:a16="http://schemas.microsoft.com/office/drawing/2014/main" id="{7CC8E877-5B26-1AA9-5287-918FD2E6B805}"/>
              </a:ext>
            </a:extLst>
          </p:cNvPr>
          <p:cNvSpPr>
            <a:spLocks noGrp="1"/>
          </p:cNvSpPr>
          <p:nvPr>
            <p:ph type="body" idx="1"/>
          </p:nvPr>
        </p:nvSpPr>
        <p:spPr/>
        <p:txBody>
          <a:bodyPr/>
          <a:lstStyle/>
          <a:p>
            <a:endParaRPr lang="de-CH"/>
          </a:p>
        </p:txBody>
      </p:sp>
      <p:sp>
        <p:nvSpPr>
          <p:cNvPr id="4" name="Foliennummernplatzhalter 3">
            <a:extLst>
              <a:ext uri="{FF2B5EF4-FFF2-40B4-BE49-F238E27FC236}">
                <a16:creationId xmlns:a16="http://schemas.microsoft.com/office/drawing/2014/main" id="{809E54AC-CC4E-261C-93DD-9FF8800B7359}"/>
              </a:ext>
            </a:extLst>
          </p:cNvPr>
          <p:cNvSpPr>
            <a:spLocks noGrp="1"/>
          </p:cNvSpPr>
          <p:nvPr>
            <p:ph type="sldNum" sz="quarter" idx="4294967295"/>
          </p:nvPr>
        </p:nvSpPr>
        <p:spPr>
          <a:xfrm>
            <a:off x="8929688" y="4767263"/>
            <a:ext cx="214312" cy="274637"/>
          </a:xfrm>
        </p:spPr>
        <p:txBody>
          <a:bodyPr/>
          <a:lstStyle/>
          <a:p>
            <a:fld id="{7559FC98-AF75-4A00-A03C-DF9FEBF6BCB9}" type="slidenum">
              <a:rPr lang="de-CH" smtClean="0"/>
              <a:pPr/>
              <a:t>3</a:t>
            </a:fld>
            <a:endParaRPr lang="de-CH"/>
          </a:p>
        </p:txBody>
      </p:sp>
    </p:spTree>
    <p:extLst>
      <p:ext uri="{BB962C8B-B14F-4D97-AF65-F5344CB8AC3E}">
        <p14:creationId xmlns:p14="http://schemas.microsoft.com/office/powerpoint/2010/main" val="19529625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3FF413-A9C8-FF9D-9702-BDFCC5719E1D}"/>
              </a:ext>
            </a:extLst>
          </p:cNvPr>
          <p:cNvSpPr>
            <a:spLocks noGrp="1"/>
          </p:cNvSpPr>
          <p:nvPr>
            <p:ph type="title"/>
          </p:nvPr>
        </p:nvSpPr>
        <p:spPr/>
        <p:txBody>
          <a:bodyPr/>
          <a:lstStyle/>
          <a:p>
            <a:r>
              <a:rPr lang="de-CH" dirty="0"/>
              <a:t>Gesamtumsätze durch das Jahrestreffen 2023 Schweiz (inkl. Davos)</a:t>
            </a:r>
          </a:p>
        </p:txBody>
      </p:sp>
      <p:sp>
        <p:nvSpPr>
          <p:cNvPr id="4" name="Foliennummernplatzhalter 3">
            <a:extLst>
              <a:ext uri="{FF2B5EF4-FFF2-40B4-BE49-F238E27FC236}">
                <a16:creationId xmlns:a16="http://schemas.microsoft.com/office/drawing/2014/main" id="{A9E524A9-A807-7AEF-CF9C-308EE3D20AC0}"/>
              </a:ext>
            </a:extLst>
          </p:cNvPr>
          <p:cNvSpPr>
            <a:spLocks noGrp="1"/>
          </p:cNvSpPr>
          <p:nvPr>
            <p:ph type="sldNum" sz="quarter" idx="12"/>
          </p:nvPr>
        </p:nvSpPr>
        <p:spPr/>
        <p:txBody>
          <a:bodyPr/>
          <a:lstStyle/>
          <a:p>
            <a:fld id="{7559FC98-AF75-4A00-A03C-DF9FEBF6BCB9}" type="slidenum">
              <a:rPr lang="de-CH" smtClean="0"/>
              <a:pPr/>
              <a:t>30</a:t>
            </a:fld>
            <a:endParaRPr lang="de-CH"/>
          </a:p>
        </p:txBody>
      </p:sp>
      <p:grpSp>
        <p:nvGrpSpPr>
          <p:cNvPr id="41" name="Gruppieren 40">
            <a:extLst>
              <a:ext uri="{FF2B5EF4-FFF2-40B4-BE49-F238E27FC236}">
                <a16:creationId xmlns:a16="http://schemas.microsoft.com/office/drawing/2014/main" id="{3BB69AAB-AD77-959A-5EE9-DADF14F5B567}"/>
              </a:ext>
            </a:extLst>
          </p:cNvPr>
          <p:cNvGrpSpPr/>
          <p:nvPr/>
        </p:nvGrpSpPr>
        <p:grpSpPr>
          <a:xfrm>
            <a:off x="1018877" y="854765"/>
            <a:ext cx="7106246" cy="3536708"/>
            <a:chOff x="417745" y="1460804"/>
            <a:chExt cx="7106246" cy="3782281"/>
          </a:xfrm>
        </p:grpSpPr>
        <p:sp>
          <p:nvSpPr>
            <p:cNvPr id="42" name="Rectangle 2">
              <a:extLst>
                <a:ext uri="{FF2B5EF4-FFF2-40B4-BE49-F238E27FC236}">
                  <a16:creationId xmlns:a16="http://schemas.microsoft.com/office/drawing/2014/main" id="{D1E41327-00B6-3CF1-4CB4-2BC4EFBCD197}"/>
                </a:ext>
              </a:extLst>
            </p:cNvPr>
            <p:cNvSpPr>
              <a:spLocks noChangeArrowheads="1"/>
            </p:cNvSpPr>
            <p:nvPr/>
          </p:nvSpPr>
          <p:spPr bwMode="auto">
            <a:xfrm>
              <a:off x="417745" y="1460804"/>
              <a:ext cx="1074665" cy="634808"/>
            </a:xfrm>
            <a:prstGeom prst="rect">
              <a:avLst/>
            </a:prstGeom>
            <a:solidFill>
              <a:srgbClr val="339966">
                <a:alpha val="49000"/>
              </a:srgbClr>
            </a:solidFill>
            <a:ln w="9525">
              <a:solidFill>
                <a:sysClr val="windowText" lastClr="000000"/>
              </a:solidFill>
              <a:miter lim="800000"/>
              <a:headEnd/>
              <a:tailEnd/>
            </a:ln>
          </p:spPr>
          <p:txBody>
            <a:bodyPr wrap="none" lIns="88546" tIns="44273" rIns="88546" bIns="44273" anchor="ctr"/>
            <a:lstStyle/>
            <a:p>
              <a:pPr marL="0" marR="0" lvl="0" indent="0" algn="ctr" defTabSz="886010" eaLnBrk="1" fontAlgn="auto" latinLnBrk="0" hangingPunct="1">
                <a:lnSpc>
                  <a:spcPct val="100000"/>
                </a:lnSpc>
                <a:spcBef>
                  <a:spcPts val="0"/>
                </a:spcBef>
                <a:spcAft>
                  <a:spcPts val="0"/>
                </a:spcAft>
                <a:buClrTx/>
                <a:buSzTx/>
                <a:buFontTx/>
                <a:buNone/>
                <a:tabLst/>
                <a:defRPr/>
              </a:pPr>
              <a:r>
                <a:rPr kumimoji="0" lang="de-CH" sz="1058"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Ausgaben </a:t>
              </a:r>
            </a:p>
            <a:p>
              <a:pPr marL="0" marR="0" lvl="0" indent="0" algn="ctr" defTabSz="886010" eaLnBrk="1" fontAlgn="auto" latinLnBrk="0" hangingPunct="1">
                <a:lnSpc>
                  <a:spcPct val="100000"/>
                </a:lnSpc>
                <a:spcBef>
                  <a:spcPts val="0"/>
                </a:spcBef>
                <a:spcAft>
                  <a:spcPts val="0"/>
                </a:spcAft>
                <a:buClrTx/>
                <a:buSzTx/>
                <a:buFontTx/>
                <a:buNone/>
                <a:tabLst/>
                <a:defRPr/>
              </a:pPr>
              <a:r>
                <a:rPr kumimoji="0" lang="de-CH" sz="1058"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Veranstalter</a:t>
              </a:r>
            </a:p>
          </p:txBody>
        </p:sp>
        <p:sp>
          <p:nvSpPr>
            <p:cNvPr id="43" name="Rectangle 3">
              <a:extLst>
                <a:ext uri="{FF2B5EF4-FFF2-40B4-BE49-F238E27FC236}">
                  <a16:creationId xmlns:a16="http://schemas.microsoft.com/office/drawing/2014/main" id="{82B1F06A-562B-2D7E-DB20-FA4779C82A65}"/>
                </a:ext>
              </a:extLst>
            </p:cNvPr>
            <p:cNvSpPr>
              <a:spLocks noChangeArrowheads="1"/>
            </p:cNvSpPr>
            <p:nvPr/>
          </p:nvSpPr>
          <p:spPr bwMode="auto">
            <a:xfrm>
              <a:off x="2842541" y="1460805"/>
              <a:ext cx="1074665" cy="634808"/>
            </a:xfrm>
            <a:prstGeom prst="rect">
              <a:avLst/>
            </a:prstGeom>
            <a:solidFill>
              <a:srgbClr val="339966">
                <a:alpha val="49000"/>
              </a:srgbClr>
            </a:solidFill>
            <a:ln w="9525">
              <a:solidFill>
                <a:sysClr val="windowText" lastClr="000000"/>
              </a:solidFill>
              <a:miter lim="800000"/>
              <a:headEnd/>
              <a:tailEnd/>
            </a:ln>
          </p:spPr>
          <p:txBody>
            <a:bodyPr wrap="none" lIns="88546" tIns="44273" rIns="88546" bIns="44273" anchor="ctr"/>
            <a:lstStyle/>
            <a:p>
              <a:pPr marL="0" marR="0" lvl="0" indent="0" algn="ctr" defTabSz="886010" eaLnBrk="1" fontAlgn="auto" latinLnBrk="0" hangingPunct="1">
                <a:lnSpc>
                  <a:spcPct val="100000"/>
                </a:lnSpc>
                <a:spcBef>
                  <a:spcPts val="0"/>
                </a:spcBef>
                <a:spcAft>
                  <a:spcPts val="0"/>
                </a:spcAft>
                <a:buClrTx/>
                <a:buSzTx/>
                <a:buFontTx/>
                <a:buNone/>
                <a:tabLst/>
                <a:defRPr/>
              </a:pPr>
              <a:r>
                <a:rPr kumimoji="0" lang="de-CH" sz="1058"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Ausgaben </a:t>
              </a:r>
              <a:br>
                <a:rPr kumimoji="0" lang="de-CH" sz="1058"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de-CH" sz="1058"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Unternehmen</a:t>
              </a:r>
              <a:br>
                <a:rPr kumimoji="0" lang="de-CH" sz="1058"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de-CH" sz="1058"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(Präsenzen)</a:t>
              </a:r>
            </a:p>
          </p:txBody>
        </p:sp>
        <p:sp>
          <p:nvSpPr>
            <p:cNvPr id="44" name="Rectangle 4">
              <a:extLst>
                <a:ext uri="{FF2B5EF4-FFF2-40B4-BE49-F238E27FC236}">
                  <a16:creationId xmlns:a16="http://schemas.microsoft.com/office/drawing/2014/main" id="{6447849D-F4EF-D95E-ECA6-7F62CC13D5D6}"/>
                </a:ext>
              </a:extLst>
            </p:cNvPr>
            <p:cNvSpPr>
              <a:spLocks noChangeArrowheads="1"/>
            </p:cNvSpPr>
            <p:nvPr/>
          </p:nvSpPr>
          <p:spPr bwMode="auto">
            <a:xfrm>
              <a:off x="5247064" y="1460805"/>
              <a:ext cx="1074665" cy="634808"/>
            </a:xfrm>
            <a:prstGeom prst="rect">
              <a:avLst/>
            </a:prstGeom>
            <a:solidFill>
              <a:srgbClr val="339966">
                <a:alpha val="49000"/>
              </a:srgbClr>
            </a:solidFill>
            <a:ln w="9525">
              <a:solidFill>
                <a:sysClr val="windowText" lastClr="000000"/>
              </a:solidFill>
              <a:miter lim="800000"/>
              <a:headEnd/>
              <a:tailEnd/>
            </a:ln>
          </p:spPr>
          <p:txBody>
            <a:bodyPr wrap="none" lIns="88546" tIns="44273" rIns="88546" bIns="44273" anchor="ctr"/>
            <a:lstStyle/>
            <a:p>
              <a:pPr marL="0" marR="0" lvl="0" indent="0" algn="ctr" defTabSz="886010" eaLnBrk="1" fontAlgn="auto" latinLnBrk="0" hangingPunct="1">
                <a:lnSpc>
                  <a:spcPct val="100000"/>
                </a:lnSpc>
                <a:spcBef>
                  <a:spcPts val="0"/>
                </a:spcBef>
                <a:spcAft>
                  <a:spcPts val="0"/>
                </a:spcAft>
                <a:buClrTx/>
                <a:buSzTx/>
                <a:buFontTx/>
                <a:buNone/>
                <a:tabLst/>
                <a:defRPr/>
              </a:pPr>
              <a:r>
                <a:rPr kumimoji="0" lang="de-CH" sz="1058"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Ausgaben</a:t>
              </a:r>
              <a:br>
                <a:rPr kumimoji="0" lang="de-CH" sz="1058"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de-CH" sz="1058"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Presse</a:t>
              </a:r>
            </a:p>
          </p:txBody>
        </p:sp>
        <p:sp>
          <p:nvSpPr>
            <p:cNvPr id="45" name="Rectangle 5">
              <a:extLst>
                <a:ext uri="{FF2B5EF4-FFF2-40B4-BE49-F238E27FC236}">
                  <a16:creationId xmlns:a16="http://schemas.microsoft.com/office/drawing/2014/main" id="{EDBF9EFC-BBC1-CBEF-AD6E-3D8E4F7D1C49}"/>
                </a:ext>
              </a:extLst>
            </p:cNvPr>
            <p:cNvSpPr>
              <a:spLocks noChangeArrowheads="1"/>
            </p:cNvSpPr>
            <p:nvPr/>
          </p:nvSpPr>
          <p:spPr bwMode="auto">
            <a:xfrm>
              <a:off x="2004088" y="3295456"/>
              <a:ext cx="4015439" cy="506678"/>
            </a:xfrm>
            <a:prstGeom prst="rect">
              <a:avLst/>
            </a:prstGeom>
            <a:solidFill>
              <a:srgbClr val="70AD47">
                <a:lumMod val="60000"/>
                <a:lumOff val="40000"/>
              </a:srgbClr>
            </a:solidFill>
            <a:ln w="9525">
              <a:solidFill>
                <a:sysClr val="windowText" lastClr="000000"/>
              </a:solidFill>
              <a:miter lim="800000"/>
              <a:headEnd/>
              <a:tailEnd/>
            </a:ln>
          </p:spPr>
          <p:txBody>
            <a:bodyPr wrap="none" lIns="88546" tIns="44273" rIns="88546" bIns="44273" anchor="ctr"/>
            <a:lstStyle/>
            <a:p>
              <a:pPr marL="0" marR="0" lvl="0" indent="0" algn="ctr" defTabSz="886010" eaLnBrk="1" fontAlgn="auto" latinLnBrk="0" hangingPunct="1">
                <a:lnSpc>
                  <a:spcPct val="100000"/>
                </a:lnSpc>
                <a:spcBef>
                  <a:spcPts val="0"/>
                </a:spcBef>
                <a:spcAft>
                  <a:spcPts val="0"/>
                </a:spcAft>
                <a:buClrTx/>
                <a:buSzTx/>
                <a:buFontTx/>
                <a:buNone/>
                <a:tabLst/>
                <a:defRPr/>
              </a:pPr>
              <a:r>
                <a:rPr kumimoji="0" lang="de-CH" sz="1234"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Direkte und indirekte Umsätze Davos</a:t>
              </a:r>
            </a:p>
            <a:p>
              <a:pPr marL="0" marR="0" lvl="0" indent="0" algn="ctr" defTabSz="886010" eaLnBrk="1" fontAlgn="auto" latinLnBrk="0" hangingPunct="1">
                <a:lnSpc>
                  <a:spcPct val="100000"/>
                </a:lnSpc>
                <a:spcBef>
                  <a:spcPts val="0"/>
                </a:spcBef>
                <a:spcAft>
                  <a:spcPts val="0"/>
                </a:spcAft>
                <a:buClrTx/>
                <a:buSzTx/>
                <a:buFontTx/>
                <a:buNone/>
                <a:tabLst/>
                <a:defRPr/>
              </a:pPr>
              <a:r>
                <a:rPr kumimoji="0" lang="de-CH" sz="1234"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ca. 114 Mio. CHF</a:t>
              </a:r>
            </a:p>
          </p:txBody>
        </p:sp>
        <p:sp>
          <p:nvSpPr>
            <p:cNvPr id="46" name="Rectangle 6">
              <a:extLst>
                <a:ext uri="{FF2B5EF4-FFF2-40B4-BE49-F238E27FC236}">
                  <a16:creationId xmlns:a16="http://schemas.microsoft.com/office/drawing/2014/main" id="{4C313AAC-9574-1C1A-5DE8-B0B9AEA6DA47}"/>
                </a:ext>
              </a:extLst>
            </p:cNvPr>
            <p:cNvSpPr>
              <a:spLocks noChangeArrowheads="1"/>
            </p:cNvSpPr>
            <p:nvPr/>
          </p:nvSpPr>
          <p:spPr bwMode="auto">
            <a:xfrm>
              <a:off x="3583529" y="3956992"/>
              <a:ext cx="893008" cy="398904"/>
            </a:xfrm>
            <a:prstGeom prst="rect">
              <a:avLst/>
            </a:prstGeom>
            <a:solidFill>
              <a:srgbClr val="FF6600"/>
            </a:solidFill>
            <a:ln w="9525">
              <a:solidFill>
                <a:sysClr val="windowText" lastClr="000000"/>
              </a:solidFill>
              <a:miter lim="800000"/>
              <a:headEnd/>
              <a:tailEnd/>
            </a:ln>
          </p:spPr>
          <p:txBody>
            <a:bodyPr wrap="none" lIns="88546" tIns="44273" rIns="88546" bIns="44273" anchor="ctr"/>
            <a:lstStyle/>
            <a:p>
              <a:pPr marL="0" marR="0" lvl="0" indent="0" algn="ctr" defTabSz="886010" eaLnBrk="1" fontAlgn="auto" latinLnBrk="0" hangingPunct="1">
                <a:lnSpc>
                  <a:spcPct val="100000"/>
                </a:lnSpc>
                <a:spcBef>
                  <a:spcPts val="0"/>
                </a:spcBef>
                <a:spcAft>
                  <a:spcPts val="0"/>
                </a:spcAft>
                <a:buClrTx/>
                <a:buSzTx/>
                <a:buFontTx/>
                <a:buNone/>
                <a:tabLst/>
                <a:defRPr/>
              </a:pPr>
              <a:r>
                <a:rPr kumimoji="0" lang="de-CH" sz="1058"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Multiplikator </a:t>
              </a:r>
            </a:p>
            <a:p>
              <a:pPr marL="0" marR="0" lvl="0" indent="0" algn="ctr" defTabSz="886010" eaLnBrk="1" fontAlgn="auto" latinLnBrk="0" hangingPunct="1">
                <a:lnSpc>
                  <a:spcPct val="100000"/>
                </a:lnSpc>
                <a:spcBef>
                  <a:spcPts val="0"/>
                </a:spcBef>
                <a:spcAft>
                  <a:spcPts val="0"/>
                </a:spcAft>
                <a:buClrTx/>
                <a:buSzTx/>
                <a:buFontTx/>
                <a:buNone/>
                <a:tabLst/>
                <a:defRPr/>
              </a:pPr>
              <a:r>
                <a:rPr kumimoji="0" lang="de-CH" sz="1058"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1.59</a:t>
              </a:r>
            </a:p>
          </p:txBody>
        </p:sp>
        <p:sp>
          <p:nvSpPr>
            <p:cNvPr id="47" name="Rectangle 11">
              <a:extLst>
                <a:ext uri="{FF2B5EF4-FFF2-40B4-BE49-F238E27FC236}">
                  <a16:creationId xmlns:a16="http://schemas.microsoft.com/office/drawing/2014/main" id="{5B478E78-D86A-2DB3-9F8E-3F7DACAD909B}"/>
                </a:ext>
              </a:extLst>
            </p:cNvPr>
            <p:cNvSpPr>
              <a:spLocks noChangeArrowheads="1"/>
            </p:cNvSpPr>
            <p:nvPr/>
          </p:nvSpPr>
          <p:spPr bwMode="auto">
            <a:xfrm>
              <a:off x="1495371" y="4580651"/>
              <a:ext cx="5069324" cy="662434"/>
            </a:xfrm>
            <a:prstGeom prst="rect">
              <a:avLst/>
            </a:prstGeom>
            <a:solidFill>
              <a:srgbClr val="70AD47">
                <a:lumMod val="75000"/>
                <a:alpha val="65000"/>
              </a:srgbClr>
            </a:solidFill>
            <a:ln w="9525">
              <a:solidFill>
                <a:sysClr val="windowText" lastClr="000000"/>
              </a:solidFill>
              <a:miter lim="800000"/>
              <a:headEnd/>
              <a:tailEnd/>
            </a:ln>
          </p:spPr>
          <p:txBody>
            <a:bodyPr wrap="none" lIns="88546" tIns="44273" rIns="88546" bIns="44273" anchor="ctr"/>
            <a:lstStyle/>
            <a:p>
              <a:pPr marL="0" marR="0" lvl="0" indent="0" algn="ctr" defTabSz="886010" eaLnBrk="1" fontAlgn="auto" latinLnBrk="0" hangingPunct="1">
                <a:lnSpc>
                  <a:spcPct val="100000"/>
                </a:lnSpc>
                <a:spcBef>
                  <a:spcPts val="0"/>
                </a:spcBef>
                <a:spcAft>
                  <a:spcPts val="0"/>
                </a:spcAft>
                <a:buClrTx/>
                <a:buSzTx/>
                <a:buFontTx/>
                <a:buNone/>
                <a:tabLst/>
                <a:defRPr/>
              </a:pPr>
              <a:r>
                <a:rPr kumimoji="0" lang="de-CH" sz="1411"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Gesamtumsatz Davos</a:t>
              </a:r>
            </a:p>
            <a:p>
              <a:pPr marL="0" marR="0" lvl="0" indent="0" algn="ctr" defTabSz="886010" eaLnBrk="1" fontAlgn="auto" latinLnBrk="0" hangingPunct="1">
                <a:lnSpc>
                  <a:spcPct val="100000"/>
                </a:lnSpc>
                <a:spcBef>
                  <a:spcPts val="0"/>
                </a:spcBef>
                <a:spcAft>
                  <a:spcPts val="0"/>
                </a:spcAft>
                <a:buClrTx/>
                <a:buSzTx/>
                <a:buFontTx/>
                <a:buNone/>
                <a:tabLst/>
                <a:defRPr/>
              </a:pPr>
              <a:r>
                <a:rPr kumimoji="0" lang="de-CH" sz="1411"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ca. 181 Mio. CHF</a:t>
              </a:r>
            </a:p>
          </p:txBody>
        </p:sp>
        <p:sp>
          <p:nvSpPr>
            <p:cNvPr id="49" name="Rectangle 14">
              <a:extLst>
                <a:ext uri="{FF2B5EF4-FFF2-40B4-BE49-F238E27FC236}">
                  <a16:creationId xmlns:a16="http://schemas.microsoft.com/office/drawing/2014/main" id="{8FAACEB2-2652-DB16-B6D8-FFBDE13597A6}"/>
                </a:ext>
              </a:extLst>
            </p:cNvPr>
            <p:cNvSpPr>
              <a:spLocks noChangeArrowheads="1"/>
            </p:cNvSpPr>
            <p:nvPr/>
          </p:nvSpPr>
          <p:spPr bwMode="auto">
            <a:xfrm>
              <a:off x="1640279" y="1460805"/>
              <a:ext cx="1074665" cy="634808"/>
            </a:xfrm>
            <a:prstGeom prst="rect">
              <a:avLst/>
            </a:prstGeom>
            <a:solidFill>
              <a:srgbClr val="339966">
                <a:alpha val="49000"/>
              </a:srgbClr>
            </a:solidFill>
            <a:ln w="9525">
              <a:solidFill>
                <a:sysClr val="windowText" lastClr="000000"/>
              </a:solidFill>
              <a:miter lim="800000"/>
              <a:headEnd/>
              <a:tailEnd/>
            </a:ln>
          </p:spPr>
          <p:txBody>
            <a:bodyPr wrap="none" lIns="88546" tIns="44273" rIns="88546" bIns="44273" anchor="ctr"/>
            <a:lstStyle/>
            <a:p>
              <a:pPr marL="0" marR="0" lvl="0" indent="0" algn="ctr" defTabSz="886010" eaLnBrk="1" fontAlgn="auto" latinLnBrk="0" hangingPunct="1">
                <a:lnSpc>
                  <a:spcPct val="100000"/>
                </a:lnSpc>
                <a:spcBef>
                  <a:spcPts val="0"/>
                </a:spcBef>
                <a:spcAft>
                  <a:spcPts val="0"/>
                </a:spcAft>
                <a:buClrTx/>
                <a:buSzTx/>
                <a:buFontTx/>
                <a:buNone/>
                <a:tabLst/>
                <a:defRPr/>
              </a:pPr>
              <a:r>
                <a:rPr kumimoji="0" lang="de-CH" sz="1058"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Ausgaben </a:t>
              </a:r>
              <a:br>
                <a:rPr kumimoji="0" lang="de-CH" sz="1058"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de-CH" sz="1058"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Teilnehmende</a:t>
              </a:r>
              <a:r>
                <a:rPr kumimoji="0" lang="de-CH" sz="1058" b="0" i="0" u="none" strike="noStrike" kern="0" cap="none" spc="0" normalizeH="0" baseline="30000" noProof="0" dirty="0">
                  <a:ln>
                    <a:noFill/>
                  </a:ln>
                  <a:solidFill>
                    <a:prstClr val="black"/>
                  </a:solidFill>
                  <a:effectLst/>
                  <a:uLnTx/>
                  <a:uFillTx/>
                  <a:latin typeface="Arial" panose="020B0604020202020204" pitchFamily="34" charset="0"/>
                  <a:cs typeface="Arial" panose="020B0604020202020204" pitchFamily="34" charset="0"/>
                </a:rPr>
                <a:t>1</a:t>
              </a:r>
            </a:p>
          </p:txBody>
        </p:sp>
        <p:sp>
          <p:nvSpPr>
            <p:cNvPr id="50" name="Rectangle 16">
              <a:extLst>
                <a:ext uri="{FF2B5EF4-FFF2-40B4-BE49-F238E27FC236}">
                  <a16:creationId xmlns:a16="http://schemas.microsoft.com/office/drawing/2014/main" id="{4B15BD1A-9CCB-7236-B2B1-4649EE0B17DF}"/>
                </a:ext>
              </a:extLst>
            </p:cNvPr>
            <p:cNvSpPr>
              <a:spLocks noChangeArrowheads="1"/>
            </p:cNvSpPr>
            <p:nvPr/>
          </p:nvSpPr>
          <p:spPr bwMode="auto">
            <a:xfrm>
              <a:off x="4030033" y="1460804"/>
              <a:ext cx="1074665" cy="634808"/>
            </a:xfrm>
            <a:prstGeom prst="rect">
              <a:avLst/>
            </a:prstGeom>
            <a:solidFill>
              <a:srgbClr val="339966">
                <a:alpha val="49000"/>
              </a:srgbClr>
            </a:solidFill>
            <a:ln w="9525">
              <a:solidFill>
                <a:sysClr val="windowText" lastClr="000000"/>
              </a:solidFill>
              <a:miter lim="800000"/>
              <a:headEnd/>
              <a:tailEnd/>
            </a:ln>
          </p:spPr>
          <p:txBody>
            <a:bodyPr wrap="none" lIns="88546" tIns="44273" rIns="88546" bIns="44273" anchor="ctr"/>
            <a:lstStyle/>
            <a:p>
              <a:pPr marL="0" marR="0" lvl="0" indent="0" algn="ctr" defTabSz="886010" eaLnBrk="1" fontAlgn="auto" latinLnBrk="0" hangingPunct="1">
                <a:lnSpc>
                  <a:spcPct val="100000"/>
                </a:lnSpc>
                <a:spcBef>
                  <a:spcPts val="0"/>
                </a:spcBef>
                <a:spcAft>
                  <a:spcPts val="0"/>
                </a:spcAft>
                <a:buClrTx/>
                <a:buSzTx/>
                <a:buFontTx/>
                <a:buNone/>
                <a:tabLst/>
                <a:defRPr/>
              </a:pPr>
              <a:r>
                <a:rPr kumimoji="0" lang="de-CH" sz="1058"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Ausgaben </a:t>
              </a:r>
              <a:br>
                <a:rPr kumimoji="0" lang="de-CH" sz="1058"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de-CH" sz="1058"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Unternehmen</a:t>
              </a:r>
              <a:br>
                <a:rPr kumimoji="0" lang="de-CH" sz="1058"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de-CH" sz="1058"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(Events)</a:t>
              </a:r>
            </a:p>
          </p:txBody>
        </p:sp>
        <p:sp>
          <p:nvSpPr>
            <p:cNvPr id="51" name="Rectangle 20">
              <a:extLst>
                <a:ext uri="{FF2B5EF4-FFF2-40B4-BE49-F238E27FC236}">
                  <a16:creationId xmlns:a16="http://schemas.microsoft.com/office/drawing/2014/main" id="{A7C1DCE7-13B4-26EC-04EF-3B6A0310094C}"/>
                </a:ext>
              </a:extLst>
            </p:cNvPr>
            <p:cNvSpPr>
              <a:spLocks noChangeArrowheads="1"/>
            </p:cNvSpPr>
            <p:nvPr/>
          </p:nvSpPr>
          <p:spPr bwMode="auto">
            <a:xfrm>
              <a:off x="546979" y="2283606"/>
              <a:ext cx="858216" cy="420315"/>
            </a:xfrm>
            <a:prstGeom prst="rect">
              <a:avLst/>
            </a:prstGeom>
            <a:solidFill>
              <a:srgbClr val="339966">
                <a:alpha val="57000"/>
              </a:srgbClr>
            </a:solidFill>
            <a:ln w="9525">
              <a:solidFill>
                <a:sysClr val="windowText" lastClr="000000"/>
              </a:solidFill>
              <a:miter lim="800000"/>
              <a:headEnd/>
              <a:tailEnd/>
            </a:ln>
          </p:spPr>
          <p:txBody>
            <a:bodyPr wrap="none" lIns="88546" tIns="44273" rIns="88546" bIns="44273" anchor="ctr"/>
            <a:lstStyle/>
            <a:p>
              <a:pPr marL="0" marR="0" lvl="0" indent="0" algn="ctr" defTabSz="886010" eaLnBrk="1" fontAlgn="auto" latinLnBrk="0" hangingPunct="1">
                <a:lnSpc>
                  <a:spcPct val="100000"/>
                </a:lnSpc>
                <a:spcBef>
                  <a:spcPts val="0"/>
                </a:spcBef>
                <a:spcAft>
                  <a:spcPts val="0"/>
                </a:spcAft>
                <a:buClrTx/>
                <a:buSzTx/>
                <a:buFontTx/>
                <a:buNone/>
                <a:tabLst/>
                <a:defRPr/>
              </a:pPr>
              <a:r>
                <a:rPr kumimoji="0" lang="de-CH" sz="1058"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40.5 Mio. CHF</a:t>
              </a:r>
            </a:p>
          </p:txBody>
        </p:sp>
        <p:sp>
          <p:nvSpPr>
            <p:cNvPr id="52" name="Rectangle 21">
              <a:extLst>
                <a:ext uri="{FF2B5EF4-FFF2-40B4-BE49-F238E27FC236}">
                  <a16:creationId xmlns:a16="http://schemas.microsoft.com/office/drawing/2014/main" id="{B4AB154C-03BA-AC83-97C7-27D9DBBFB89C}"/>
                </a:ext>
              </a:extLst>
            </p:cNvPr>
            <p:cNvSpPr>
              <a:spLocks noChangeArrowheads="1"/>
            </p:cNvSpPr>
            <p:nvPr/>
          </p:nvSpPr>
          <p:spPr bwMode="auto">
            <a:xfrm>
              <a:off x="2952807" y="2283606"/>
              <a:ext cx="858216" cy="420315"/>
            </a:xfrm>
            <a:prstGeom prst="rect">
              <a:avLst/>
            </a:prstGeom>
            <a:solidFill>
              <a:srgbClr val="339966">
                <a:alpha val="57000"/>
              </a:srgbClr>
            </a:solidFill>
            <a:ln w="9525">
              <a:solidFill>
                <a:sysClr val="windowText" lastClr="000000"/>
              </a:solidFill>
              <a:miter lim="800000"/>
              <a:headEnd/>
              <a:tailEnd/>
            </a:ln>
          </p:spPr>
          <p:txBody>
            <a:bodyPr wrap="none" lIns="88546" tIns="44273" rIns="88546" bIns="44273" anchor="ctr"/>
            <a:lstStyle/>
            <a:p>
              <a:pPr marL="0" marR="0" lvl="0" indent="0" algn="ctr" defTabSz="886010" eaLnBrk="1" fontAlgn="auto" latinLnBrk="0" hangingPunct="1">
                <a:lnSpc>
                  <a:spcPct val="100000"/>
                </a:lnSpc>
                <a:spcBef>
                  <a:spcPts val="0"/>
                </a:spcBef>
                <a:spcAft>
                  <a:spcPts val="0"/>
                </a:spcAft>
                <a:buClrTx/>
                <a:buSzTx/>
                <a:buFontTx/>
                <a:buNone/>
                <a:tabLst/>
                <a:defRPr/>
              </a:pPr>
              <a:r>
                <a:rPr kumimoji="0" lang="de-CH" sz="1058"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32.3 Mio. CHF</a:t>
              </a:r>
            </a:p>
          </p:txBody>
        </p:sp>
        <p:sp>
          <p:nvSpPr>
            <p:cNvPr id="53" name="Rectangle 22">
              <a:extLst>
                <a:ext uri="{FF2B5EF4-FFF2-40B4-BE49-F238E27FC236}">
                  <a16:creationId xmlns:a16="http://schemas.microsoft.com/office/drawing/2014/main" id="{A4B6EC24-7399-392F-FE4F-95B93F31D04A}"/>
                </a:ext>
              </a:extLst>
            </p:cNvPr>
            <p:cNvSpPr>
              <a:spLocks noChangeArrowheads="1"/>
            </p:cNvSpPr>
            <p:nvPr/>
          </p:nvSpPr>
          <p:spPr bwMode="auto">
            <a:xfrm>
              <a:off x="5361628" y="2283606"/>
              <a:ext cx="858216" cy="420315"/>
            </a:xfrm>
            <a:prstGeom prst="rect">
              <a:avLst/>
            </a:prstGeom>
            <a:solidFill>
              <a:srgbClr val="339966">
                <a:alpha val="57000"/>
              </a:srgbClr>
            </a:solidFill>
            <a:ln w="9525">
              <a:solidFill>
                <a:sysClr val="windowText" lastClr="000000"/>
              </a:solidFill>
              <a:miter lim="800000"/>
              <a:headEnd/>
              <a:tailEnd/>
            </a:ln>
          </p:spPr>
          <p:txBody>
            <a:bodyPr wrap="none" lIns="88546" tIns="44273" rIns="88546" bIns="44273" anchor="ctr"/>
            <a:lstStyle/>
            <a:p>
              <a:pPr marL="0" marR="0" lvl="0" indent="0" algn="ctr" defTabSz="886010" eaLnBrk="1" fontAlgn="auto" latinLnBrk="0" hangingPunct="1">
                <a:lnSpc>
                  <a:spcPct val="100000"/>
                </a:lnSpc>
                <a:spcBef>
                  <a:spcPts val="0"/>
                </a:spcBef>
                <a:spcAft>
                  <a:spcPts val="0"/>
                </a:spcAft>
                <a:buClrTx/>
                <a:buSzTx/>
                <a:buFontTx/>
                <a:buNone/>
                <a:tabLst/>
                <a:defRPr/>
              </a:pPr>
              <a:r>
                <a:rPr kumimoji="0" lang="de-CH" sz="1058"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2.2 Mio. CHF</a:t>
              </a:r>
            </a:p>
          </p:txBody>
        </p:sp>
        <p:sp>
          <p:nvSpPr>
            <p:cNvPr id="54" name="Rectangle 23">
              <a:extLst>
                <a:ext uri="{FF2B5EF4-FFF2-40B4-BE49-F238E27FC236}">
                  <a16:creationId xmlns:a16="http://schemas.microsoft.com/office/drawing/2014/main" id="{AF062DA8-D9CC-958C-554F-CBB885A73A73}"/>
                </a:ext>
              </a:extLst>
            </p:cNvPr>
            <p:cNvSpPr>
              <a:spLocks noChangeArrowheads="1"/>
            </p:cNvSpPr>
            <p:nvPr/>
          </p:nvSpPr>
          <p:spPr bwMode="auto">
            <a:xfrm>
              <a:off x="1754428" y="2283606"/>
              <a:ext cx="858216" cy="420315"/>
            </a:xfrm>
            <a:prstGeom prst="rect">
              <a:avLst/>
            </a:prstGeom>
            <a:solidFill>
              <a:srgbClr val="339966">
                <a:alpha val="57000"/>
              </a:srgbClr>
            </a:solidFill>
            <a:ln w="9525">
              <a:solidFill>
                <a:sysClr val="windowText" lastClr="000000"/>
              </a:solidFill>
              <a:miter lim="800000"/>
              <a:headEnd/>
              <a:tailEnd/>
            </a:ln>
          </p:spPr>
          <p:txBody>
            <a:bodyPr wrap="none" lIns="88546" tIns="44273" rIns="88546" bIns="44273" anchor="ctr"/>
            <a:lstStyle/>
            <a:p>
              <a:pPr marL="0" marR="0" lvl="0" indent="0" algn="ctr" defTabSz="886010" eaLnBrk="1" fontAlgn="auto" latinLnBrk="0" hangingPunct="1">
                <a:lnSpc>
                  <a:spcPct val="100000"/>
                </a:lnSpc>
                <a:spcBef>
                  <a:spcPts val="0"/>
                </a:spcBef>
                <a:spcAft>
                  <a:spcPts val="0"/>
                </a:spcAft>
                <a:buClrTx/>
                <a:buSzTx/>
                <a:buFontTx/>
                <a:buNone/>
                <a:tabLst/>
                <a:defRPr/>
              </a:pPr>
              <a:r>
                <a:rPr kumimoji="0" lang="de-CH" sz="1058"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25.9 Mio. CHF</a:t>
              </a:r>
            </a:p>
          </p:txBody>
        </p:sp>
        <p:sp>
          <p:nvSpPr>
            <p:cNvPr id="55" name="Rectangle 24">
              <a:extLst>
                <a:ext uri="{FF2B5EF4-FFF2-40B4-BE49-F238E27FC236}">
                  <a16:creationId xmlns:a16="http://schemas.microsoft.com/office/drawing/2014/main" id="{2D9B17D0-98C9-5E3D-D251-878485BE05D8}"/>
                </a:ext>
              </a:extLst>
            </p:cNvPr>
            <p:cNvSpPr>
              <a:spLocks noChangeArrowheads="1"/>
            </p:cNvSpPr>
            <p:nvPr/>
          </p:nvSpPr>
          <p:spPr bwMode="auto">
            <a:xfrm>
              <a:off x="4138258" y="2294355"/>
              <a:ext cx="858216" cy="420316"/>
            </a:xfrm>
            <a:prstGeom prst="rect">
              <a:avLst/>
            </a:prstGeom>
            <a:solidFill>
              <a:srgbClr val="339966">
                <a:alpha val="57000"/>
              </a:srgbClr>
            </a:solidFill>
            <a:ln w="9525">
              <a:solidFill>
                <a:sysClr val="windowText" lastClr="000000"/>
              </a:solidFill>
              <a:miter lim="800000"/>
              <a:headEnd/>
              <a:tailEnd/>
            </a:ln>
          </p:spPr>
          <p:txBody>
            <a:bodyPr wrap="none" lIns="88546" tIns="44273" rIns="88546" bIns="44273" anchor="ctr"/>
            <a:lstStyle/>
            <a:p>
              <a:pPr marL="0" marR="0" lvl="0" indent="0" algn="ctr" defTabSz="886010" eaLnBrk="1" fontAlgn="auto" latinLnBrk="0" hangingPunct="1">
                <a:lnSpc>
                  <a:spcPct val="100000"/>
                </a:lnSpc>
                <a:spcBef>
                  <a:spcPts val="0"/>
                </a:spcBef>
                <a:spcAft>
                  <a:spcPts val="0"/>
                </a:spcAft>
                <a:buClrTx/>
                <a:buSzTx/>
                <a:buFontTx/>
                <a:buNone/>
                <a:tabLst/>
                <a:defRPr/>
              </a:pPr>
              <a:r>
                <a:rPr kumimoji="0" lang="de-CH" sz="1058"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13.1 Mio. CHF</a:t>
              </a:r>
            </a:p>
          </p:txBody>
        </p:sp>
        <p:cxnSp>
          <p:nvCxnSpPr>
            <p:cNvPr id="56" name="AutoShape 27">
              <a:extLst>
                <a:ext uri="{FF2B5EF4-FFF2-40B4-BE49-F238E27FC236}">
                  <a16:creationId xmlns:a16="http://schemas.microsoft.com/office/drawing/2014/main" id="{62909F89-074E-8E93-33A4-BFF9DE006EA1}"/>
                </a:ext>
              </a:extLst>
            </p:cNvPr>
            <p:cNvCxnSpPr>
              <a:cxnSpLocks noChangeShapeType="1"/>
              <a:stCxn id="49" idx="2"/>
              <a:endCxn id="54" idx="0"/>
            </p:cNvCxnSpPr>
            <p:nvPr/>
          </p:nvCxnSpPr>
          <p:spPr bwMode="auto">
            <a:xfrm>
              <a:off x="2177611" y="2095612"/>
              <a:ext cx="5925" cy="187993"/>
            </a:xfrm>
            <a:prstGeom prst="straightConnector1">
              <a:avLst/>
            </a:prstGeom>
            <a:noFill/>
            <a:ln w="12700">
              <a:solidFill>
                <a:sysClr val="windowText" lastClr="000000"/>
              </a:solidFill>
              <a:round/>
              <a:headEnd/>
              <a:tailEnd/>
            </a:ln>
          </p:spPr>
        </p:cxnSp>
        <p:cxnSp>
          <p:nvCxnSpPr>
            <p:cNvPr id="57" name="AutoShape 28">
              <a:extLst>
                <a:ext uri="{FF2B5EF4-FFF2-40B4-BE49-F238E27FC236}">
                  <a16:creationId xmlns:a16="http://schemas.microsoft.com/office/drawing/2014/main" id="{D9B4757F-F406-40B0-A11D-21DF037301A6}"/>
                </a:ext>
              </a:extLst>
            </p:cNvPr>
            <p:cNvCxnSpPr>
              <a:cxnSpLocks noChangeShapeType="1"/>
              <a:stCxn id="43" idx="2"/>
              <a:endCxn id="52" idx="0"/>
            </p:cNvCxnSpPr>
            <p:nvPr/>
          </p:nvCxnSpPr>
          <p:spPr bwMode="auto">
            <a:xfrm>
              <a:off x="3379873" y="2095612"/>
              <a:ext cx="2042" cy="187993"/>
            </a:xfrm>
            <a:prstGeom prst="straightConnector1">
              <a:avLst/>
            </a:prstGeom>
            <a:noFill/>
            <a:ln w="12700">
              <a:solidFill>
                <a:sysClr val="windowText" lastClr="000000"/>
              </a:solidFill>
              <a:round/>
              <a:headEnd/>
              <a:tailEnd/>
            </a:ln>
          </p:spPr>
        </p:cxnSp>
        <p:cxnSp>
          <p:nvCxnSpPr>
            <p:cNvPr id="58" name="AutoShape 29">
              <a:extLst>
                <a:ext uri="{FF2B5EF4-FFF2-40B4-BE49-F238E27FC236}">
                  <a16:creationId xmlns:a16="http://schemas.microsoft.com/office/drawing/2014/main" id="{53AB1407-BE1A-A719-A9C6-9AA8B892F08A}"/>
                </a:ext>
              </a:extLst>
            </p:cNvPr>
            <p:cNvCxnSpPr>
              <a:cxnSpLocks noChangeShapeType="1"/>
              <a:stCxn id="50" idx="2"/>
              <a:endCxn id="55" idx="0"/>
            </p:cNvCxnSpPr>
            <p:nvPr/>
          </p:nvCxnSpPr>
          <p:spPr bwMode="auto">
            <a:xfrm>
              <a:off x="4567366" y="2095612"/>
              <a:ext cx="0" cy="198743"/>
            </a:xfrm>
            <a:prstGeom prst="straightConnector1">
              <a:avLst/>
            </a:prstGeom>
            <a:noFill/>
            <a:ln w="12700">
              <a:solidFill>
                <a:sysClr val="windowText" lastClr="000000"/>
              </a:solidFill>
              <a:round/>
              <a:headEnd/>
              <a:tailEnd/>
            </a:ln>
          </p:spPr>
        </p:cxnSp>
        <p:cxnSp>
          <p:nvCxnSpPr>
            <p:cNvPr id="59" name="AutoShape 30">
              <a:extLst>
                <a:ext uri="{FF2B5EF4-FFF2-40B4-BE49-F238E27FC236}">
                  <a16:creationId xmlns:a16="http://schemas.microsoft.com/office/drawing/2014/main" id="{BA90C85E-1975-254C-3039-BE9466781C2C}"/>
                </a:ext>
              </a:extLst>
            </p:cNvPr>
            <p:cNvCxnSpPr>
              <a:cxnSpLocks noChangeShapeType="1"/>
              <a:stCxn id="44" idx="2"/>
              <a:endCxn id="53" idx="0"/>
            </p:cNvCxnSpPr>
            <p:nvPr/>
          </p:nvCxnSpPr>
          <p:spPr bwMode="auto">
            <a:xfrm>
              <a:off x="5784397" y="2095612"/>
              <a:ext cx="6339" cy="187993"/>
            </a:xfrm>
            <a:prstGeom prst="straightConnector1">
              <a:avLst/>
            </a:prstGeom>
            <a:noFill/>
            <a:ln w="12700">
              <a:solidFill>
                <a:sysClr val="windowText" lastClr="000000"/>
              </a:solidFill>
              <a:round/>
              <a:headEnd/>
              <a:tailEnd/>
            </a:ln>
          </p:spPr>
        </p:cxnSp>
        <p:cxnSp>
          <p:nvCxnSpPr>
            <p:cNvPr id="60" name="AutoShape 32">
              <a:extLst>
                <a:ext uri="{FF2B5EF4-FFF2-40B4-BE49-F238E27FC236}">
                  <a16:creationId xmlns:a16="http://schemas.microsoft.com/office/drawing/2014/main" id="{C195CD1E-9FBF-4EB8-E785-E7EF25D26E10}"/>
                </a:ext>
              </a:extLst>
            </p:cNvPr>
            <p:cNvCxnSpPr>
              <a:cxnSpLocks noChangeShapeType="1"/>
            </p:cNvCxnSpPr>
            <p:nvPr/>
          </p:nvCxnSpPr>
          <p:spPr bwMode="auto">
            <a:xfrm>
              <a:off x="4011808" y="3029429"/>
              <a:ext cx="7569" cy="262106"/>
            </a:xfrm>
            <a:prstGeom prst="straightConnector1">
              <a:avLst/>
            </a:prstGeom>
            <a:noFill/>
            <a:ln w="12700">
              <a:solidFill>
                <a:sysClr val="windowText" lastClr="000000"/>
              </a:solidFill>
              <a:round/>
              <a:headEnd/>
              <a:tailEnd type="triangle" w="med" len="med"/>
            </a:ln>
          </p:spPr>
        </p:cxnSp>
        <p:sp>
          <p:nvSpPr>
            <p:cNvPr id="61" name="Line 33">
              <a:extLst>
                <a:ext uri="{FF2B5EF4-FFF2-40B4-BE49-F238E27FC236}">
                  <a16:creationId xmlns:a16="http://schemas.microsoft.com/office/drawing/2014/main" id="{E9F7866B-1537-799B-7CBA-834DCF3778F5}"/>
                </a:ext>
              </a:extLst>
            </p:cNvPr>
            <p:cNvSpPr>
              <a:spLocks noChangeShapeType="1"/>
            </p:cNvSpPr>
            <p:nvPr/>
          </p:nvSpPr>
          <p:spPr bwMode="auto">
            <a:xfrm flipV="1">
              <a:off x="909860" y="3029629"/>
              <a:ext cx="6084000" cy="11197"/>
            </a:xfrm>
            <a:prstGeom prst="line">
              <a:avLst/>
            </a:prstGeom>
            <a:noFill/>
            <a:ln w="12700">
              <a:solidFill>
                <a:sysClr val="windowText" lastClr="000000"/>
              </a:solidFill>
              <a:round/>
              <a:headEnd/>
              <a:tailEnd/>
            </a:ln>
          </p:spPr>
          <p:txBody>
            <a:bodyPr/>
            <a:lstStyle/>
            <a:p>
              <a:pPr marL="0" marR="0" lvl="0" indent="0" defTabSz="806226" eaLnBrk="1" fontAlgn="auto" latinLnBrk="0" hangingPunct="1">
                <a:lnSpc>
                  <a:spcPct val="100000"/>
                </a:lnSpc>
                <a:spcBef>
                  <a:spcPts val="0"/>
                </a:spcBef>
                <a:spcAft>
                  <a:spcPts val="0"/>
                </a:spcAft>
                <a:buClrTx/>
                <a:buSzTx/>
                <a:buFontTx/>
                <a:buNone/>
                <a:tabLst/>
                <a:defRPr/>
              </a:pPr>
              <a:endParaRPr kumimoji="0" lang="de-CH" sz="1411"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62" name="Line 34">
              <a:extLst>
                <a:ext uri="{FF2B5EF4-FFF2-40B4-BE49-F238E27FC236}">
                  <a16:creationId xmlns:a16="http://schemas.microsoft.com/office/drawing/2014/main" id="{2DBE7EF6-56A3-DF6C-D57B-27FC08321108}"/>
                </a:ext>
              </a:extLst>
            </p:cNvPr>
            <p:cNvSpPr>
              <a:spLocks noChangeShapeType="1"/>
            </p:cNvSpPr>
            <p:nvPr/>
          </p:nvSpPr>
          <p:spPr bwMode="auto">
            <a:xfrm flipV="1">
              <a:off x="909860" y="2711724"/>
              <a:ext cx="0" cy="329100"/>
            </a:xfrm>
            <a:prstGeom prst="line">
              <a:avLst/>
            </a:prstGeom>
            <a:noFill/>
            <a:ln w="12700">
              <a:solidFill>
                <a:sysClr val="windowText" lastClr="000000"/>
              </a:solidFill>
              <a:round/>
              <a:headEnd/>
              <a:tailEnd/>
            </a:ln>
          </p:spPr>
          <p:txBody>
            <a:bodyPr/>
            <a:lstStyle/>
            <a:p>
              <a:pPr marL="0" marR="0" lvl="0" indent="0" defTabSz="806226" eaLnBrk="1" fontAlgn="auto" latinLnBrk="0" hangingPunct="1">
                <a:lnSpc>
                  <a:spcPct val="100000"/>
                </a:lnSpc>
                <a:spcBef>
                  <a:spcPts val="0"/>
                </a:spcBef>
                <a:spcAft>
                  <a:spcPts val="0"/>
                </a:spcAft>
                <a:buClrTx/>
                <a:buSzTx/>
                <a:buFontTx/>
                <a:buNone/>
                <a:tabLst/>
                <a:defRPr/>
              </a:pPr>
              <a:endParaRPr kumimoji="0" lang="de-CH" sz="1411"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63" name="Line 35">
              <a:extLst>
                <a:ext uri="{FF2B5EF4-FFF2-40B4-BE49-F238E27FC236}">
                  <a16:creationId xmlns:a16="http://schemas.microsoft.com/office/drawing/2014/main" id="{467BE5DB-8FB2-010C-7F1D-D58EB9BF42F3}"/>
                </a:ext>
              </a:extLst>
            </p:cNvPr>
            <p:cNvSpPr>
              <a:spLocks noChangeShapeType="1"/>
            </p:cNvSpPr>
            <p:nvPr/>
          </p:nvSpPr>
          <p:spPr bwMode="auto">
            <a:xfrm flipH="1">
              <a:off x="2129025" y="2711725"/>
              <a:ext cx="332" cy="329099"/>
            </a:xfrm>
            <a:prstGeom prst="line">
              <a:avLst/>
            </a:prstGeom>
            <a:noFill/>
            <a:ln w="12700">
              <a:solidFill>
                <a:sysClr val="windowText" lastClr="000000"/>
              </a:solidFill>
              <a:round/>
              <a:headEnd/>
              <a:tailEnd/>
            </a:ln>
          </p:spPr>
          <p:txBody>
            <a:bodyPr/>
            <a:lstStyle/>
            <a:p>
              <a:pPr marL="0" marR="0" lvl="0" indent="0" defTabSz="806226" eaLnBrk="1" fontAlgn="auto" latinLnBrk="0" hangingPunct="1">
                <a:lnSpc>
                  <a:spcPct val="100000"/>
                </a:lnSpc>
                <a:spcBef>
                  <a:spcPts val="0"/>
                </a:spcBef>
                <a:spcAft>
                  <a:spcPts val="0"/>
                </a:spcAft>
                <a:buClrTx/>
                <a:buSzTx/>
                <a:buFontTx/>
                <a:buNone/>
                <a:tabLst/>
                <a:defRPr/>
              </a:pPr>
              <a:endParaRPr kumimoji="0" lang="de-CH" sz="1411"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64" name="Line 37">
              <a:extLst>
                <a:ext uri="{FF2B5EF4-FFF2-40B4-BE49-F238E27FC236}">
                  <a16:creationId xmlns:a16="http://schemas.microsoft.com/office/drawing/2014/main" id="{BEF57DA1-B298-17DD-72CE-DA23DBA01D7B}"/>
                </a:ext>
              </a:extLst>
            </p:cNvPr>
            <p:cNvSpPr>
              <a:spLocks noChangeShapeType="1"/>
            </p:cNvSpPr>
            <p:nvPr/>
          </p:nvSpPr>
          <p:spPr bwMode="auto">
            <a:xfrm flipH="1">
              <a:off x="6981418" y="2703921"/>
              <a:ext cx="0" cy="336902"/>
            </a:xfrm>
            <a:prstGeom prst="line">
              <a:avLst/>
            </a:prstGeom>
            <a:noFill/>
            <a:ln w="12700">
              <a:solidFill>
                <a:sysClr val="windowText" lastClr="000000"/>
              </a:solidFill>
              <a:round/>
              <a:headEnd/>
              <a:tailEnd/>
            </a:ln>
          </p:spPr>
          <p:txBody>
            <a:bodyPr/>
            <a:lstStyle/>
            <a:p>
              <a:pPr marL="0" marR="0" lvl="0" indent="0" defTabSz="806226" eaLnBrk="1" fontAlgn="auto" latinLnBrk="0" hangingPunct="1">
                <a:lnSpc>
                  <a:spcPct val="100000"/>
                </a:lnSpc>
                <a:spcBef>
                  <a:spcPts val="0"/>
                </a:spcBef>
                <a:spcAft>
                  <a:spcPts val="0"/>
                </a:spcAft>
                <a:buClrTx/>
                <a:buSzTx/>
                <a:buFontTx/>
                <a:buNone/>
                <a:tabLst/>
                <a:defRPr/>
              </a:pPr>
              <a:endParaRPr kumimoji="0" lang="de-CH" sz="1411"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cxnSp>
          <p:nvCxnSpPr>
            <p:cNvPr id="65" name="AutoShape 38">
              <a:extLst>
                <a:ext uri="{FF2B5EF4-FFF2-40B4-BE49-F238E27FC236}">
                  <a16:creationId xmlns:a16="http://schemas.microsoft.com/office/drawing/2014/main" id="{76AC585D-7739-B016-B87F-9385CDDE48E4}"/>
                </a:ext>
              </a:extLst>
            </p:cNvPr>
            <p:cNvCxnSpPr>
              <a:cxnSpLocks noChangeShapeType="1"/>
            </p:cNvCxnSpPr>
            <p:nvPr/>
          </p:nvCxnSpPr>
          <p:spPr bwMode="auto">
            <a:xfrm>
              <a:off x="4008948" y="3780661"/>
              <a:ext cx="1" cy="192498"/>
            </a:xfrm>
            <a:prstGeom prst="straightConnector1">
              <a:avLst/>
            </a:prstGeom>
            <a:noFill/>
            <a:ln w="12700">
              <a:solidFill>
                <a:sysClr val="windowText" lastClr="000000"/>
              </a:solidFill>
              <a:round/>
              <a:headEnd/>
              <a:tailEnd type="triangle" w="med" len="med"/>
            </a:ln>
          </p:spPr>
        </p:cxnSp>
        <p:sp>
          <p:nvSpPr>
            <p:cNvPr id="70" name="Rectangle 4">
              <a:extLst>
                <a:ext uri="{FF2B5EF4-FFF2-40B4-BE49-F238E27FC236}">
                  <a16:creationId xmlns:a16="http://schemas.microsoft.com/office/drawing/2014/main" id="{7F107CDF-BF90-446B-E2E8-2BEE9A2B0EDC}"/>
                </a:ext>
              </a:extLst>
            </p:cNvPr>
            <p:cNvSpPr>
              <a:spLocks noChangeArrowheads="1"/>
            </p:cNvSpPr>
            <p:nvPr/>
          </p:nvSpPr>
          <p:spPr bwMode="auto">
            <a:xfrm>
              <a:off x="6449326" y="1460805"/>
              <a:ext cx="1074665" cy="634808"/>
            </a:xfrm>
            <a:prstGeom prst="rect">
              <a:avLst/>
            </a:prstGeom>
            <a:solidFill>
              <a:srgbClr val="339966">
                <a:alpha val="49000"/>
              </a:srgbClr>
            </a:solidFill>
            <a:ln w="9525">
              <a:solidFill>
                <a:sysClr val="windowText" lastClr="000000"/>
              </a:solidFill>
              <a:miter lim="800000"/>
              <a:headEnd/>
              <a:tailEnd/>
            </a:ln>
          </p:spPr>
          <p:txBody>
            <a:bodyPr wrap="none" lIns="88546" tIns="44273" rIns="88546" bIns="44273" anchor="ctr"/>
            <a:lstStyle/>
            <a:p>
              <a:pPr marL="0" marR="0" lvl="0" indent="0" algn="ctr" defTabSz="886010" eaLnBrk="1" fontAlgn="auto" latinLnBrk="0" hangingPunct="1">
                <a:lnSpc>
                  <a:spcPct val="100000"/>
                </a:lnSpc>
                <a:spcBef>
                  <a:spcPts val="0"/>
                </a:spcBef>
                <a:spcAft>
                  <a:spcPts val="0"/>
                </a:spcAft>
                <a:buClrTx/>
                <a:buSzTx/>
                <a:buFontTx/>
                <a:buNone/>
                <a:tabLst/>
                <a:defRPr/>
              </a:pPr>
              <a:r>
                <a:rPr kumimoji="0" lang="de-CH" sz="1058"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Ausgaben</a:t>
              </a:r>
              <a:br>
                <a:rPr kumimoji="0" lang="de-CH" sz="1058"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de-CH" sz="1058"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Sicherheit</a:t>
              </a:r>
              <a:r>
                <a:rPr kumimoji="0" lang="de-CH" sz="1058" b="0" i="0" u="none" strike="noStrike" kern="0" cap="none" spc="0" normalizeH="0" baseline="30000" noProof="0" dirty="0">
                  <a:ln>
                    <a:noFill/>
                  </a:ln>
                  <a:solidFill>
                    <a:prstClr val="black"/>
                  </a:solidFill>
                  <a:effectLst/>
                  <a:uLnTx/>
                  <a:uFillTx/>
                  <a:latin typeface="Arial" panose="020B0604020202020204" pitchFamily="34" charset="0"/>
                  <a:cs typeface="Arial" panose="020B0604020202020204" pitchFamily="34" charset="0"/>
                </a:rPr>
                <a:t>2</a:t>
              </a:r>
              <a:endParaRPr kumimoji="0" lang="de-CH" sz="1058"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1" name="Rectangle 22">
              <a:extLst>
                <a:ext uri="{FF2B5EF4-FFF2-40B4-BE49-F238E27FC236}">
                  <a16:creationId xmlns:a16="http://schemas.microsoft.com/office/drawing/2014/main" id="{02D8E671-8049-65FC-F980-B1EA2BF5F05E}"/>
                </a:ext>
              </a:extLst>
            </p:cNvPr>
            <p:cNvSpPr>
              <a:spLocks noChangeArrowheads="1"/>
            </p:cNvSpPr>
            <p:nvPr/>
          </p:nvSpPr>
          <p:spPr bwMode="auto">
            <a:xfrm>
              <a:off x="6552310" y="2283606"/>
              <a:ext cx="858216" cy="420315"/>
            </a:xfrm>
            <a:prstGeom prst="rect">
              <a:avLst/>
            </a:prstGeom>
            <a:solidFill>
              <a:srgbClr val="339966">
                <a:alpha val="57000"/>
              </a:srgbClr>
            </a:solidFill>
            <a:ln w="9525">
              <a:solidFill>
                <a:sysClr val="windowText" lastClr="000000"/>
              </a:solidFill>
              <a:miter lim="800000"/>
              <a:headEnd/>
              <a:tailEnd/>
            </a:ln>
          </p:spPr>
          <p:txBody>
            <a:bodyPr wrap="none" lIns="88546" tIns="44273" rIns="88546" bIns="44273" anchor="ctr"/>
            <a:lstStyle/>
            <a:p>
              <a:pPr marL="0" marR="0" lvl="0" indent="0" algn="ctr" defTabSz="886010" eaLnBrk="1" fontAlgn="auto" latinLnBrk="0" hangingPunct="1">
                <a:lnSpc>
                  <a:spcPct val="100000"/>
                </a:lnSpc>
                <a:spcBef>
                  <a:spcPts val="0"/>
                </a:spcBef>
                <a:spcAft>
                  <a:spcPts val="0"/>
                </a:spcAft>
                <a:buClrTx/>
                <a:buSzTx/>
                <a:buFontTx/>
                <a:buNone/>
                <a:tabLst/>
                <a:defRPr/>
              </a:pPr>
              <a:r>
                <a:rPr kumimoji="0" lang="de-CH" sz="1058"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3.9 Mio. CHF</a:t>
              </a:r>
            </a:p>
          </p:txBody>
        </p:sp>
        <p:cxnSp>
          <p:nvCxnSpPr>
            <p:cNvPr id="72" name="AutoShape 30">
              <a:extLst>
                <a:ext uri="{FF2B5EF4-FFF2-40B4-BE49-F238E27FC236}">
                  <a16:creationId xmlns:a16="http://schemas.microsoft.com/office/drawing/2014/main" id="{AF2FC7DB-0806-4E7A-7D46-72F82DA66E76}"/>
                </a:ext>
              </a:extLst>
            </p:cNvPr>
            <p:cNvCxnSpPr>
              <a:cxnSpLocks noChangeShapeType="1"/>
              <a:stCxn id="70" idx="2"/>
              <a:endCxn id="71" idx="0"/>
            </p:cNvCxnSpPr>
            <p:nvPr/>
          </p:nvCxnSpPr>
          <p:spPr bwMode="auto">
            <a:xfrm flipH="1">
              <a:off x="6981418" y="2095612"/>
              <a:ext cx="5241" cy="187993"/>
            </a:xfrm>
            <a:prstGeom prst="straightConnector1">
              <a:avLst/>
            </a:prstGeom>
            <a:noFill/>
            <a:ln w="12700">
              <a:solidFill>
                <a:sysClr val="windowText" lastClr="000000"/>
              </a:solidFill>
              <a:round/>
              <a:headEnd/>
              <a:tailEnd/>
            </a:ln>
          </p:spPr>
        </p:cxnSp>
        <p:sp>
          <p:nvSpPr>
            <p:cNvPr id="73" name="Line 36">
              <a:extLst>
                <a:ext uri="{FF2B5EF4-FFF2-40B4-BE49-F238E27FC236}">
                  <a16:creationId xmlns:a16="http://schemas.microsoft.com/office/drawing/2014/main" id="{E8FE8234-F39A-1E0A-C36C-23D0534D3302}"/>
                </a:ext>
              </a:extLst>
            </p:cNvPr>
            <p:cNvSpPr>
              <a:spLocks noChangeShapeType="1"/>
            </p:cNvSpPr>
            <p:nvPr/>
          </p:nvSpPr>
          <p:spPr bwMode="auto">
            <a:xfrm>
              <a:off x="3379873" y="2703921"/>
              <a:ext cx="1" cy="325707"/>
            </a:xfrm>
            <a:prstGeom prst="line">
              <a:avLst/>
            </a:prstGeom>
            <a:noFill/>
            <a:ln w="12700">
              <a:solidFill>
                <a:sysClr val="windowText" lastClr="000000"/>
              </a:solidFill>
              <a:round/>
              <a:headEnd/>
              <a:tailEnd/>
            </a:ln>
          </p:spPr>
          <p:txBody>
            <a:bodyPr/>
            <a:lstStyle/>
            <a:p>
              <a:pPr marL="0" marR="0" lvl="0" indent="0" defTabSz="806226" eaLnBrk="1" fontAlgn="auto" latinLnBrk="0" hangingPunct="1">
                <a:lnSpc>
                  <a:spcPct val="100000"/>
                </a:lnSpc>
                <a:spcBef>
                  <a:spcPts val="0"/>
                </a:spcBef>
                <a:spcAft>
                  <a:spcPts val="0"/>
                </a:spcAft>
                <a:buClrTx/>
                <a:buSzTx/>
                <a:buFontTx/>
                <a:buNone/>
                <a:tabLst/>
                <a:defRPr/>
              </a:pPr>
              <a:endParaRPr kumimoji="0" lang="de-CH" sz="1411"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cxnSp>
          <p:nvCxnSpPr>
            <p:cNvPr id="74" name="Gerader Verbinder 73">
              <a:extLst>
                <a:ext uri="{FF2B5EF4-FFF2-40B4-BE49-F238E27FC236}">
                  <a16:creationId xmlns:a16="http://schemas.microsoft.com/office/drawing/2014/main" id="{CE006F30-E846-E52C-6348-96833751F8C2}"/>
                </a:ext>
              </a:extLst>
            </p:cNvPr>
            <p:cNvCxnSpPr>
              <a:stCxn id="55" idx="2"/>
            </p:cNvCxnSpPr>
            <p:nvPr/>
          </p:nvCxnSpPr>
          <p:spPr bwMode="auto">
            <a:xfrm>
              <a:off x="4567366" y="2714671"/>
              <a:ext cx="441" cy="327247"/>
            </a:xfrm>
            <a:prstGeom prst="line">
              <a:avLst/>
            </a:prstGeom>
            <a:solidFill>
              <a:srgbClr val="00802F"/>
            </a:solidFill>
            <a:ln w="12700" cap="flat" cmpd="sng" algn="ctr">
              <a:solidFill>
                <a:srgbClr val="000000"/>
              </a:solidFill>
              <a:prstDash val="solid"/>
              <a:round/>
              <a:headEnd type="none" w="med" len="med"/>
              <a:tailEnd type="none" w="med" len="med"/>
            </a:ln>
            <a:effectLst/>
          </p:spPr>
        </p:cxnSp>
        <p:cxnSp>
          <p:nvCxnSpPr>
            <p:cNvPr id="75" name="Gerader Verbinder 74">
              <a:extLst>
                <a:ext uri="{FF2B5EF4-FFF2-40B4-BE49-F238E27FC236}">
                  <a16:creationId xmlns:a16="http://schemas.microsoft.com/office/drawing/2014/main" id="{B78CF978-4DC3-F116-1FC2-F4631D2E4F90}"/>
                </a:ext>
              </a:extLst>
            </p:cNvPr>
            <p:cNvCxnSpPr>
              <a:stCxn id="53" idx="2"/>
            </p:cNvCxnSpPr>
            <p:nvPr/>
          </p:nvCxnSpPr>
          <p:spPr bwMode="auto">
            <a:xfrm>
              <a:off x="5790736" y="2703921"/>
              <a:ext cx="5648" cy="336456"/>
            </a:xfrm>
            <a:prstGeom prst="line">
              <a:avLst/>
            </a:prstGeom>
            <a:solidFill>
              <a:srgbClr val="00802F"/>
            </a:solidFill>
            <a:ln w="12700" cap="flat" cmpd="sng" algn="ctr">
              <a:solidFill>
                <a:srgbClr val="000000"/>
              </a:solidFill>
              <a:prstDash val="solid"/>
              <a:round/>
              <a:headEnd type="none" w="med" len="med"/>
              <a:tailEnd type="none" w="med" len="med"/>
            </a:ln>
            <a:effectLst/>
          </p:spPr>
        </p:cxnSp>
        <p:cxnSp>
          <p:nvCxnSpPr>
            <p:cNvPr id="76" name="AutoShape 27">
              <a:extLst>
                <a:ext uri="{FF2B5EF4-FFF2-40B4-BE49-F238E27FC236}">
                  <a16:creationId xmlns:a16="http://schemas.microsoft.com/office/drawing/2014/main" id="{7581A44A-2AD8-4BE2-EECC-DC2F817250B7}"/>
                </a:ext>
              </a:extLst>
            </p:cNvPr>
            <p:cNvCxnSpPr>
              <a:cxnSpLocks noChangeShapeType="1"/>
            </p:cNvCxnSpPr>
            <p:nvPr/>
          </p:nvCxnSpPr>
          <p:spPr bwMode="auto">
            <a:xfrm>
              <a:off x="933561" y="2087810"/>
              <a:ext cx="5925" cy="187993"/>
            </a:xfrm>
            <a:prstGeom prst="straightConnector1">
              <a:avLst/>
            </a:prstGeom>
            <a:noFill/>
            <a:ln w="12700">
              <a:solidFill>
                <a:sysClr val="windowText" lastClr="000000"/>
              </a:solidFill>
              <a:round/>
              <a:headEnd/>
              <a:tailEnd/>
            </a:ln>
          </p:spPr>
        </p:cxnSp>
      </p:grpSp>
      <p:sp>
        <p:nvSpPr>
          <p:cNvPr id="77" name="Textfeld 76">
            <a:extLst>
              <a:ext uri="{FF2B5EF4-FFF2-40B4-BE49-F238E27FC236}">
                <a16:creationId xmlns:a16="http://schemas.microsoft.com/office/drawing/2014/main" id="{F2407C80-91AF-ED3F-9232-67CB247744C6}"/>
              </a:ext>
            </a:extLst>
          </p:cNvPr>
          <p:cNvSpPr txBox="1"/>
          <p:nvPr/>
        </p:nvSpPr>
        <p:spPr>
          <a:xfrm>
            <a:off x="1932852" y="4426345"/>
            <a:ext cx="5862978"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000" b="0" i="0" u="none" strike="noStrike" kern="1200" cap="none" spc="0" normalizeH="0" baseline="30000" noProof="0" dirty="0">
                <a:ln>
                  <a:noFill/>
                </a:ln>
                <a:solidFill>
                  <a:srgbClr val="000000"/>
                </a:solidFill>
                <a:effectLst/>
                <a:uLnTx/>
                <a:uFillTx/>
                <a:latin typeface="Arial"/>
                <a:ea typeface="+mn-ea"/>
                <a:cs typeface="+mn-cs"/>
              </a:rPr>
              <a:t>1 </a:t>
            </a:r>
            <a:r>
              <a:rPr kumimoji="0" lang="de-CH" sz="1000" b="0" i="0" u="none" strike="noStrike" kern="1200" cap="none" spc="0" normalizeH="0" baseline="0" noProof="0" dirty="0">
                <a:ln>
                  <a:noFill/>
                </a:ln>
                <a:solidFill>
                  <a:srgbClr val="000000"/>
                </a:solidFill>
                <a:effectLst/>
                <a:uLnTx/>
                <a:uFillTx/>
                <a:latin typeface="Arial"/>
                <a:ea typeface="+mn-ea"/>
                <a:cs typeface="+mn-cs"/>
              </a:rPr>
              <a:t>Inklusive der durch die Teilnehmenden über WEF bzw. </a:t>
            </a:r>
            <a:r>
              <a:rPr kumimoji="0" lang="de-CH" sz="1000" b="0" i="0" u="none" strike="noStrike" kern="1200" cap="none" spc="0" normalizeH="0" baseline="0" noProof="0" dirty="0" err="1">
                <a:ln>
                  <a:noFill/>
                </a:ln>
                <a:solidFill>
                  <a:srgbClr val="000000"/>
                </a:solidFill>
                <a:effectLst/>
                <a:uLnTx/>
                <a:uFillTx/>
                <a:latin typeface="Arial"/>
                <a:ea typeface="+mn-ea"/>
                <a:cs typeface="+mn-cs"/>
              </a:rPr>
              <a:t>PublicisLive</a:t>
            </a:r>
            <a:r>
              <a:rPr kumimoji="0" lang="de-CH" sz="1000" b="0" i="0" u="none" strike="noStrike" kern="1200" cap="none" spc="0" normalizeH="0" baseline="0" noProof="0" dirty="0">
                <a:ln>
                  <a:noFill/>
                </a:ln>
                <a:solidFill>
                  <a:srgbClr val="000000"/>
                </a:solidFill>
                <a:effectLst/>
                <a:uLnTx/>
                <a:uFillTx/>
                <a:latin typeface="Arial"/>
                <a:ea typeface="+mn-ea"/>
                <a:cs typeface="+mn-cs"/>
              </a:rPr>
              <a:t> gebuchten Übernachtungen.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000" b="0" i="0" u="none" strike="noStrike" kern="1200" cap="none" spc="0" normalizeH="0" baseline="30000" noProof="0" dirty="0">
                <a:ln>
                  <a:noFill/>
                </a:ln>
                <a:solidFill>
                  <a:srgbClr val="000000"/>
                </a:solidFill>
                <a:effectLst/>
                <a:uLnTx/>
                <a:uFillTx/>
                <a:latin typeface="Arial"/>
                <a:ea typeface="+mn-ea"/>
                <a:cs typeface="+mn-cs"/>
              </a:rPr>
              <a:t>2</a:t>
            </a:r>
            <a:r>
              <a:rPr kumimoji="0" lang="de-CH" sz="1000" b="0" i="0" u="none" strike="noStrike" kern="1200" cap="none" spc="0" normalizeH="0" baseline="0" noProof="0" dirty="0">
                <a:ln>
                  <a:noFill/>
                </a:ln>
                <a:solidFill>
                  <a:srgbClr val="000000"/>
                </a:solidFill>
                <a:effectLst/>
                <a:uLnTx/>
                <a:uFillTx/>
                <a:latin typeface="Arial"/>
                <a:ea typeface="+mn-ea"/>
                <a:cs typeface="+mn-cs"/>
              </a:rPr>
              <a:t> Nur Umsätze der durch das WEF anteilsmässig getragenen Sicherheitskosten.</a:t>
            </a:r>
          </a:p>
        </p:txBody>
      </p:sp>
      <p:cxnSp>
        <p:nvCxnSpPr>
          <p:cNvPr id="9" name="AutoShape 32">
            <a:extLst>
              <a:ext uri="{FF2B5EF4-FFF2-40B4-BE49-F238E27FC236}">
                <a16:creationId xmlns:a16="http://schemas.microsoft.com/office/drawing/2014/main" id="{58D48120-8DDB-EA6C-BB6E-2117560D875A}"/>
              </a:ext>
            </a:extLst>
          </p:cNvPr>
          <p:cNvCxnSpPr>
            <a:cxnSpLocks noChangeShapeType="1"/>
          </p:cNvCxnSpPr>
          <p:nvPr/>
        </p:nvCxnSpPr>
        <p:spPr bwMode="auto">
          <a:xfrm>
            <a:off x="4612939" y="3544424"/>
            <a:ext cx="0" cy="245088"/>
          </a:xfrm>
          <a:prstGeom prst="straightConnector1">
            <a:avLst/>
          </a:prstGeom>
          <a:noFill/>
          <a:ln w="12700">
            <a:solidFill>
              <a:sysClr val="windowText" lastClr="000000"/>
            </a:solidFill>
            <a:round/>
            <a:headEnd/>
            <a:tailEnd type="triangle" w="med" len="med"/>
          </a:ln>
        </p:spPr>
      </p:cxnSp>
    </p:spTree>
    <p:extLst>
      <p:ext uri="{BB962C8B-B14F-4D97-AF65-F5344CB8AC3E}">
        <p14:creationId xmlns:p14="http://schemas.microsoft.com/office/powerpoint/2010/main" val="28863978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5AE331-A3FF-8677-7143-7B4180DE7889}"/>
              </a:ext>
            </a:extLst>
          </p:cNvPr>
          <p:cNvSpPr>
            <a:spLocks noGrp="1"/>
          </p:cNvSpPr>
          <p:nvPr>
            <p:ph type="title"/>
          </p:nvPr>
        </p:nvSpPr>
        <p:spPr/>
        <p:txBody>
          <a:bodyPr/>
          <a:lstStyle/>
          <a:p>
            <a:r>
              <a:rPr lang="de-CH" dirty="0"/>
              <a:t>Zusammenfassung</a:t>
            </a:r>
          </a:p>
        </p:txBody>
      </p:sp>
      <p:sp>
        <p:nvSpPr>
          <p:cNvPr id="3" name="Inhaltsplatzhalter 2">
            <a:extLst>
              <a:ext uri="{FF2B5EF4-FFF2-40B4-BE49-F238E27FC236}">
                <a16:creationId xmlns:a16="http://schemas.microsoft.com/office/drawing/2014/main" id="{3ED98593-E574-260A-8096-27C7F8507CEA}"/>
              </a:ext>
            </a:extLst>
          </p:cNvPr>
          <p:cNvSpPr>
            <a:spLocks noGrp="1"/>
          </p:cNvSpPr>
          <p:nvPr>
            <p:ph idx="1"/>
          </p:nvPr>
        </p:nvSpPr>
        <p:spPr/>
        <p:txBody>
          <a:bodyPr>
            <a:normAutofit lnSpcReduction="10000"/>
          </a:bodyPr>
          <a:lstStyle/>
          <a:p>
            <a:pPr marL="285750" indent="-285750">
              <a:spcBef>
                <a:spcPts val="600"/>
              </a:spcBef>
              <a:spcAft>
                <a:spcPts val="600"/>
              </a:spcAft>
              <a:buFont typeface="Wingdings" panose="05000000000000000000" pitchFamily="2" charset="2"/>
              <a:buChar char="§"/>
            </a:pPr>
            <a:r>
              <a:rPr lang="de-DE" sz="1600" dirty="0"/>
              <a:t>Die Umsätze im Zusammenhang mit dem Jahrestreffen in Davos sind in den letzten Jahren moderat, aber kontinuierlich angestiegen. Der direkte und indirekte Umsatz durch das Jahrestreffen betrug im Jahr 2023 in Davos rund 69 Mio. CHF gegenüber 63 Mio. CHF im Jahr 2020.</a:t>
            </a:r>
          </a:p>
          <a:p>
            <a:pPr marL="285750" indent="-285750">
              <a:spcBef>
                <a:spcPts val="600"/>
              </a:spcBef>
              <a:spcAft>
                <a:spcPts val="600"/>
              </a:spcAft>
              <a:buFont typeface="Wingdings" panose="05000000000000000000" pitchFamily="2" charset="2"/>
              <a:buChar char="§"/>
            </a:pPr>
            <a:r>
              <a:rPr lang="de-DE" sz="1600" dirty="0"/>
              <a:t>Der Gesamtumsatz für Davos betrug 2023 – inklusive des regionalen Multiplikatoreffekts – rund 100 Mio. CHF (2020: 92 Mio. CHF). Für die Schweiz (inklusive Davos) wird ein Gesamtumsatz von 181 Mio. CHF berechnet.</a:t>
            </a:r>
          </a:p>
          <a:p>
            <a:pPr marL="285750" indent="-285750">
              <a:spcBef>
                <a:spcPts val="600"/>
              </a:spcBef>
              <a:spcAft>
                <a:spcPts val="600"/>
              </a:spcAft>
              <a:buFont typeface="Wingdings" panose="05000000000000000000" pitchFamily="2" charset="2"/>
              <a:buChar char="§"/>
            </a:pPr>
            <a:r>
              <a:rPr lang="de-DE" sz="1600" dirty="0"/>
              <a:t>Für den Umsatzanstieg gegenüber 2020 sind insbesondere gestiegene Produktionskosten, Einmaleffekte (z.B. Teststationen und </a:t>
            </a:r>
            <a:r>
              <a:rPr lang="de-DE" sz="1600" dirty="0" err="1"/>
              <a:t>Hygienemassnahmen</a:t>
            </a:r>
            <a:r>
              <a:rPr lang="de-DE" sz="1600" dirty="0"/>
              <a:t> im Zusammenhang mit der COVID-19 Pandemie) und Preissteigerungen in der Hotellerie ursächlich. Andere umsatzrelevante Faktoren wie die Zahl der Teilnehmenden sowie der Umfang der Unternehmensrepräsentanzen und Events haben sich seit 2020 hingegen nur leicht erhöht.</a:t>
            </a:r>
          </a:p>
        </p:txBody>
      </p:sp>
      <p:sp>
        <p:nvSpPr>
          <p:cNvPr id="4" name="Foliennummernplatzhalter 3">
            <a:extLst>
              <a:ext uri="{FF2B5EF4-FFF2-40B4-BE49-F238E27FC236}">
                <a16:creationId xmlns:a16="http://schemas.microsoft.com/office/drawing/2014/main" id="{A30F3C6A-FB76-DDB6-2110-7413C420D8E2}"/>
              </a:ext>
            </a:extLst>
          </p:cNvPr>
          <p:cNvSpPr>
            <a:spLocks noGrp="1"/>
          </p:cNvSpPr>
          <p:nvPr>
            <p:ph type="sldNum" sz="quarter" idx="12"/>
          </p:nvPr>
        </p:nvSpPr>
        <p:spPr/>
        <p:txBody>
          <a:bodyPr/>
          <a:lstStyle/>
          <a:p>
            <a:fld id="{7559FC98-AF75-4A00-A03C-DF9FEBF6BCB9}" type="slidenum">
              <a:rPr lang="de-CH" smtClean="0"/>
              <a:pPr/>
              <a:t>31</a:t>
            </a:fld>
            <a:endParaRPr lang="de-CH"/>
          </a:p>
        </p:txBody>
      </p:sp>
    </p:spTree>
    <p:extLst>
      <p:ext uri="{BB962C8B-B14F-4D97-AF65-F5344CB8AC3E}">
        <p14:creationId xmlns:p14="http://schemas.microsoft.com/office/powerpoint/2010/main" val="1224513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C4AE14-ADED-78D7-40B7-B985B423B331}"/>
              </a:ext>
            </a:extLst>
          </p:cNvPr>
          <p:cNvSpPr>
            <a:spLocks noGrp="1"/>
          </p:cNvSpPr>
          <p:nvPr>
            <p:ph type="title"/>
          </p:nvPr>
        </p:nvSpPr>
        <p:spPr/>
        <p:txBody>
          <a:bodyPr/>
          <a:lstStyle/>
          <a:p>
            <a:r>
              <a:rPr lang="de-CH" dirty="0"/>
              <a:t>Vergleich Kennziffern zum Jahrestreffen im Zeitverlauf</a:t>
            </a:r>
          </a:p>
        </p:txBody>
      </p:sp>
      <p:sp>
        <p:nvSpPr>
          <p:cNvPr id="4" name="Foliennummernplatzhalter 3">
            <a:extLst>
              <a:ext uri="{FF2B5EF4-FFF2-40B4-BE49-F238E27FC236}">
                <a16:creationId xmlns:a16="http://schemas.microsoft.com/office/drawing/2014/main" id="{EEB37706-9FFB-1DBA-3321-6098214CC400}"/>
              </a:ext>
            </a:extLst>
          </p:cNvPr>
          <p:cNvSpPr>
            <a:spLocks noGrp="1"/>
          </p:cNvSpPr>
          <p:nvPr>
            <p:ph type="sldNum" sz="quarter" idx="12"/>
          </p:nvPr>
        </p:nvSpPr>
        <p:spPr/>
        <p:txBody>
          <a:bodyPr/>
          <a:lstStyle/>
          <a:p>
            <a:fld id="{7559FC98-AF75-4A00-A03C-DF9FEBF6BCB9}" type="slidenum">
              <a:rPr lang="de-CH" smtClean="0"/>
              <a:pPr/>
              <a:t>32</a:t>
            </a:fld>
            <a:endParaRPr lang="de-CH"/>
          </a:p>
        </p:txBody>
      </p:sp>
      <p:graphicFrame>
        <p:nvGraphicFramePr>
          <p:cNvPr id="5" name="Tabelle 4">
            <a:extLst>
              <a:ext uri="{FF2B5EF4-FFF2-40B4-BE49-F238E27FC236}">
                <a16:creationId xmlns:a16="http://schemas.microsoft.com/office/drawing/2014/main" id="{F66DE731-4E66-130E-07CD-CB5679DE6BDC}"/>
              </a:ext>
            </a:extLst>
          </p:cNvPr>
          <p:cNvGraphicFramePr>
            <a:graphicFrameLocks noGrp="1"/>
          </p:cNvGraphicFramePr>
          <p:nvPr>
            <p:extLst>
              <p:ext uri="{D42A27DB-BD31-4B8C-83A1-F6EECF244321}">
                <p14:modId xmlns:p14="http://schemas.microsoft.com/office/powerpoint/2010/main" val="2322547893"/>
              </p:ext>
            </p:extLst>
          </p:nvPr>
        </p:nvGraphicFramePr>
        <p:xfrm>
          <a:off x="245889" y="846979"/>
          <a:ext cx="8824178" cy="3166839"/>
        </p:xfrm>
        <a:graphic>
          <a:graphicData uri="http://schemas.openxmlformats.org/drawingml/2006/table">
            <a:tbl>
              <a:tblPr/>
              <a:tblGrid>
                <a:gridCol w="2553963">
                  <a:extLst>
                    <a:ext uri="{9D8B030D-6E8A-4147-A177-3AD203B41FA5}">
                      <a16:colId xmlns:a16="http://schemas.microsoft.com/office/drawing/2014/main" val="1104963360"/>
                    </a:ext>
                  </a:extLst>
                </a:gridCol>
                <a:gridCol w="1038043">
                  <a:extLst>
                    <a:ext uri="{9D8B030D-6E8A-4147-A177-3AD203B41FA5}">
                      <a16:colId xmlns:a16="http://schemas.microsoft.com/office/drawing/2014/main" val="2302486800"/>
                    </a:ext>
                  </a:extLst>
                </a:gridCol>
                <a:gridCol w="1038043">
                  <a:extLst>
                    <a:ext uri="{9D8B030D-6E8A-4147-A177-3AD203B41FA5}">
                      <a16:colId xmlns:a16="http://schemas.microsoft.com/office/drawing/2014/main" val="2248638138"/>
                    </a:ext>
                  </a:extLst>
                </a:gridCol>
                <a:gridCol w="1038043">
                  <a:extLst>
                    <a:ext uri="{9D8B030D-6E8A-4147-A177-3AD203B41FA5}">
                      <a16:colId xmlns:a16="http://schemas.microsoft.com/office/drawing/2014/main" val="1673128873"/>
                    </a:ext>
                  </a:extLst>
                </a:gridCol>
                <a:gridCol w="1038043">
                  <a:extLst>
                    <a:ext uri="{9D8B030D-6E8A-4147-A177-3AD203B41FA5}">
                      <a16:colId xmlns:a16="http://schemas.microsoft.com/office/drawing/2014/main" val="2990700819"/>
                    </a:ext>
                  </a:extLst>
                </a:gridCol>
                <a:gridCol w="1038043">
                  <a:extLst>
                    <a:ext uri="{9D8B030D-6E8A-4147-A177-3AD203B41FA5}">
                      <a16:colId xmlns:a16="http://schemas.microsoft.com/office/drawing/2014/main" val="3513404089"/>
                    </a:ext>
                  </a:extLst>
                </a:gridCol>
                <a:gridCol w="1080000">
                  <a:extLst>
                    <a:ext uri="{9D8B030D-6E8A-4147-A177-3AD203B41FA5}">
                      <a16:colId xmlns:a16="http://schemas.microsoft.com/office/drawing/2014/main" val="4147391261"/>
                    </a:ext>
                  </a:extLst>
                </a:gridCol>
              </a:tblGrid>
              <a:tr h="216000">
                <a:tc>
                  <a:txBody>
                    <a:bodyPr/>
                    <a:lstStyle/>
                    <a:p>
                      <a:pPr marL="68580" algn="just">
                        <a:lnSpc>
                          <a:spcPct val="115000"/>
                        </a:lnSpc>
                        <a:spcBef>
                          <a:spcPts val="600"/>
                        </a:spcBef>
                        <a:spcAft>
                          <a:spcPts val="600"/>
                        </a:spcAft>
                      </a:pPr>
                      <a:r>
                        <a:rPr lang="de-CH" sz="1050">
                          <a:effectLst/>
                          <a:latin typeface="+mj-lt"/>
                          <a:ea typeface="Times New Roman" panose="02020603050405020304" pitchFamily="18" charset="0"/>
                          <a:cs typeface="Times New Roman" panose="02020603050405020304" pitchFamily="18" charset="0"/>
                        </a:rPr>
                        <a:t> </a:t>
                      </a:r>
                    </a:p>
                  </a:txBody>
                  <a:tcPr marL="63294" marR="63294" marT="0" marB="0">
                    <a:lnL>
                      <a:noFill/>
                    </a:lnL>
                    <a:lnR>
                      <a:noFill/>
                    </a:lnR>
                    <a:lnT w="1905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marL="68580" algn="ctr">
                        <a:lnSpc>
                          <a:spcPct val="115000"/>
                        </a:lnSpc>
                        <a:spcBef>
                          <a:spcPts val="600"/>
                        </a:spcBef>
                        <a:spcAft>
                          <a:spcPts val="600"/>
                        </a:spcAft>
                      </a:pPr>
                      <a:r>
                        <a:rPr lang="de-CH" sz="1050" b="1" dirty="0">
                          <a:effectLst/>
                          <a:latin typeface="+mj-lt"/>
                          <a:ea typeface="Times New Roman" panose="02020603050405020304" pitchFamily="18" charset="0"/>
                          <a:cs typeface="Times New Roman" panose="02020603050405020304" pitchFamily="18" charset="0"/>
                        </a:rPr>
                        <a:t>2023</a:t>
                      </a:r>
                      <a:endParaRPr lang="de-CH" sz="1050" dirty="0">
                        <a:effectLst/>
                        <a:latin typeface="+mj-lt"/>
                        <a:ea typeface="Times New Roman" panose="02020603050405020304" pitchFamily="18" charset="0"/>
                        <a:cs typeface="Times New Roman" panose="02020603050405020304" pitchFamily="18" charset="0"/>
                      </a:endParaRPr>
                    </a:p>
                  </a:txBody>
                  <a:tcPr marL="63294" marR="63294" marT="0" marB="0">
                    <a:lnL>
                      <a:noFill/>
                    </a:lnL>
                    <a:lnR>
                      <a:noFill/>
                    </a:lnR>
                    <a:lnT w="1905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marL="68580" algn="ctr">
                        <a:lnSpc>
                          <a:spcPct val="115000"/>
                        </a:lnSpc>
                        <a:spcBef>
                          <a:spcPts val="600"/>
                        </a:spcBef>
                        <a:spcAft>
                          <a:spcPts val="600"/>
                        </a:spcAft>
                      </a:pPr>
                      <a:r>
                        <a:rPr lang="de-CH" sz="1050" b="1">
                          <a:effectLst/>
                          <a:latin typeface="+mj-lt"/>
                          <a:ea typeface="Times New Roman" panose="02020603050405020304" pitchFamily="18" charset="0"/>
                          <a:cs typeface="Times New Roman" panose="02020603050405020304" pitchFamily="18" charset="0"/>
                        </a:rPr>
                        <a:t>2020</a:t>
                      </a:r>
                      <a:endParaRPr lang="de-CH" sz="1050">
                        <a:effectLst/>
                        <a:latin typeface="+mj-lt"/>
                        <a:ea typeface="Times New Roman" panose="02020603050405020304" pitchFamily="18" charset="0"/>
                        <a:cs typeface="Times New Roman" panose="02020603050405020304" pitchFamily="18" charset="0"/>
                      </a:endParaRPr>
                    </a:p>
                  </a:txBody>
                  <a:tcPr marL="63294" marR="63294" marT="0" marB="0">
                    <a:lnL>
                      <a:noFill/>
                    </a:lnL>
                    <a:lnR>
                      <a:noFill/>
                    </a:lnR>
                    <a:lnT w="1905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marL="68580" algn="ctr">
                        <a:lnSpc>
                          <a:spcPct val="115000"/>
                        </a:lnSpc>
                        <a:spcBef>
                          <a:spcPts val="600"/>
                        </a:spcBef>
                        <a:spcAft>
                          <a:spcPts val="600"/>
                        </a:spcAft>
                      </a:pPr>
                      <a:r>
                        <a:rPr lang="de-CH" sz="1050" b="1">
                          <a:effectLst/>
                          <a:latin typeface="+mj-lt"/>
                          <a:ea typeface="Times New Roman" panose="02020603050405020304" pitchFamily="18" charset="0"/>
                          <a:cs typeface="Times New Roman" panose="02020603050405020304" pitchFamily="18" charset="0"/>
                        </a:rPr>
                        <a:t>2017</a:t>
                      </a:r>
                      <a:endParaRPr lang="de-CH" sz="1050">
                        <a:effectLst/>
                        <a:latin typeface="+mj-lt"/>
                        <a:ea typeface="Times New Roman" panose="02020603050405020304" pitchFamily="18" charset="0"/>
                        <a:cs typeface="Times New Roman" panose="02020603050405020304" pitchFamily="18" charset="0"/>
                      </a:endParaRPr>
                    </a:p>
                  </a:txBody>
                  <a:tcPr marL="63294" marR="63294" marT="0" marB="0" anchor="ctr">
                    <a:lnL>
                      <a:noFill/>
                    </a:lnL>
                    <a:lnR>
                      <a:noFill/>
                    </a:lnR>
                    <a:lnT w="1905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marL="68580" algn="ctr">
                        <a:lnSpc>
                          <a:spcPct val="115000"/>
                        </a:lnSpc>
                        <a:spcBef>
                          <a:spcPts val="600"/>
                        </a:spcBef>
                        <a:spcAft>
                          <a:spcPts val="600"/>
                        </a:spcAft>
                      </a:pPr>
                      <a:r>
                        <a:rPr lang="de-CH" sz="1050" b="1">
                          <a:effectLst/>
                          <a:latin typeface="+mj-lt"/>
                          <a:ea typeface="Times New Roman" panose="02020603050405020304" pitchFamily="18" charset="0"/>
                          <a:cs typeface="Times New Roman" panose="02020603050405020304" pitchFamily="18" charset="0"/>
                        </a:rPr>
                        <a:t>2015</a:t>
                      </a:r>
                      <a:endParaRPr lang="de-CH" sz="1050">
                        <a:effectLst/>
                        <a:latin typeface="+mj-lt"/>
                        <a:ea typeface="Times New Roman" panose="02020603050405020304" pitchFamily="18" charset="0"/>
                        <a:cs typeface="Times New Roman" panose="02020603050405020304" pitchFamily="18" charset="0"/>
                      </a:endParaRPr>
                    </a:p>
                  </a:txBody>
                  <a:tcPr marL="63294" marR="63294" marT="0" marB="0" anchor="ctr">
                    <a:lnL>
                      <a:noFill/>
                    </a:lnL>
                    <a:lnR>
                      <a:noFill/>
                    </a:lnR>
                    <a:lnT w="1905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marL="68580" algn="ctr">
                        <a:lnSpc>
                          <a:spcPct val="115000"/>
                        </a:lnSpc>
                        <a:spcBef>
                          <a:spcPts val="600"/>
                        </a:spcBef>
                        <a:spcAft>
                          <a:spcPts val="600"/>
                        </a:spcAft>
                      </a:pPr>
                      <a:r>
                        <a:rPr lang="de-CH" sz="1050" b="1">
                          <a:effectLst/>
                          <a:latin typeface="+mj-lt"/>
                          <a:ea typeface="Times New Roman" panose="02020603050405020304" pitchFamily="18" charset="0"/>
                          <a:cs typeface="Times New Roman" panose="02020603050405020304" pitchFamily="18" charset="0"/>
                        </a:rPr>
                        <a:t>2011</a:t>
                      </a:r>
                      <a:endParaRPr lang="de-CH" sz="1050">
                        <a:effectLst/>
                        <a:latin typeface="+mj-lt"/>
                        <a:ea typeface="Times New Roman" panose="02020603050405020304" pitchFamily="18" charset="0"/>
                        <a:cs typeface="Times New Roman" panose="02020603050405020304" pitchFamily="18" charset="0"/>
                      </a:endParaRPr>
                    </a:p>
                  </a:txBody>
                  <a:tcPr marL="63294" marR="63294" marT="0" marB="0" anchor="ctr">
                    <a:lnL>
                      <a:noFill/>
                    </a:lnL>
                    <a:lnR>
                      <a:noFill/>
                    </a:lnR>
                    <a:lnT w="1905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marL="68580" algn="ctr">
                        <a:lnSpc>
                          <a:spcPct val="115000"/>
                        </a:lnSpc>
                        <a:spcBef>
                          <a:spcPts val="600"/>
                        </a:spcBef>
                        <a:spcAft>
                          <a:spcPts val="600"/>
                        </a:spcAft>
                      </a:pPr>
                      <a:r>
                        <a:rPr lang="de-CH" sz="1050" b="1" dirty="0">
                          <a:effectLst/>
                          <a:latin typeface="+mj-lt"/>
                          <a:ea typeface="Times New Roman" panose="02020603050405020304" pitchFamily="18" charset="0"/>
                          <a:cs typeface="Times New Roman" panose="02020603050405020304" pitchFamily="18" charset="0"/>
                        </a:rPr>
                        <a:t>2001</a:t>
                      </a:r>
                      <a:endParaRPr lang="de-CH" sz="1050" dirty="0">
                        <a:effectLst/>
                        <a:latin typeface="+mj-lt"/>
                        <a:ea typeface="Times New Roman" panose="02020603050405020304" pitchFamily="18" charset="0"/>
                        <a:cs typeface="Times New Roman" panose="02020603050405020304" pitchFamily="18" charset="0"/>
                      </a:endParaRPr>
                    </a:p>
                  </a:txBody>
                  <a:tcPr marL="63294" marR="63294" marT="0" marB="0" anchor="ctr">
                    <a:lnL>
                      <a:noFill/>
                    </a:lnL>
                    <a:lnR>
                      <a:noFill/>
                    </a:lnR>
                    <a:lnT w="1905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298017854"/>
                  </a:ext>
                </a:extLst>
              </a:tr>
              <a:tr h="288000">
                <a:tc>
                  <a:txBody>
                    <a:bodyPr/>
                    <a:lstStyle/>
                    <a:p>
                      <a:pPr marL="68580" algn="l">
                        <a:lnSpc>
                          <a:spcPct val="115000"/>
                        </a:lnSpc>
                        <a:spcBef>
                          <a:spcPts val="600"/>
                        </a:spcBef>
                        <a:spcAft>
                          <a:spcPts val="600"/>
                        </a:spcAft>
                      </a:pPr>
                      <a:r>
                        <a:rPr lang="de-CH" sz="1050" dirty="0">
                          <a:effectLst/>
                          <a:latin typeface="+mj-lt"/>
                          <a:ea typeface="Times New Roman" panose="02020603050405020304" pitchFamily="18" charset="0"/>
                          <a:cs typeface="Times New Roman" panose="02020603050405020304" pitchFamily="18" charset="0"/>
                        </a:rPr>
                        <a:t>Anzahl Teilnehmende</a:t>
                      </a:r>
                      <a:r>
                        <a:rPr lang="de-CH" sz="1050" baseline="30000" dirty="0">
                          <a:effectLst/>
                          <a:latin typeface="+mj-lt"/>
                          <a:ea typeface="Times New Roman" panose="02020603050405020304" pitchFamily="18" charset="0"/>
                          <a:cs typeface="Times New Roman" panose="02020603050405020304" pitchFamily="18" charset="0"/>
                        </a:rPr>
                        <a:t>1</a:t>
                      </a:r>
                      <a:endParaRPr lang="de-CH" sz="1050" dirty="0">
                        <a:effectLst/>
                        <a:latin typeface="+mj-lt"/>
                        <a:ea typeface="Times New Roman" panose="02020603050405020304" pitchFamily="18" charset="0"/>
                        <a:cs typeface="Times New Roman" panose="02020603050405020304" pitchFamily="18" charset="0"/>
                      </a:endParaRPr>
                    </a:p>
                  </a:txBody>
                  <a:tcPr marL="63294" marR="63294" marT="0" marB="0" anchor="ctr">
                    <a:lnL>
                      <a:noFill/>
                    </a:lnL>
                    <a:lnR>
                      <a:noFill/>
                    </a:lnR>
                    <a:lnT w="19050" cap="flat" cmpd="sng" algn="ctr">
                      <a:solidFill>
                        <a:srgbClr val="008000"/>
                      </a:solidFill>
                      <a:prstDash val="solid"/>
                      <a:round/>
                      <a:headEnd type="none" w="med" len="med"/>
                      <a:tailEnd type="none" w="med" len="med"/>
                    </a:lnT>
                    <a:lnB>
                      <a:noFill/>
                    </a:lnB>
                  </a:tcPr>
                </a:tc>
                <a:tc>
                  <a:txBody>
                    <a:bodyPr/>
                    <a:lstStyle/>
                    <a:p>
                      <a:pPr marL="68580" algn="ctr">
                        <a:lnSpc>
                          <a:spcPct val="115000"/>
                        </a:lnSpc>
                        <a:spcBef>
                          <a:spcPts val="600"/>
                        </a:spcBef>
                        <a:spcAft>
                          <a:spcPts val="600"/>
                        </a:spcAft>
                      </a:pPr>
                      <a:r>
                        <a:rPr lang="de-CH" sz="1050">
                          <a:effectLst/>
                          <a:latin typeface="+mj-lt"/>
                          <a:ea typeface="Times New Roman" panose="02020603050405020304" pitchFamily="18" charset="0"/>
                          <a:cs typeface="Times New Roman" panose="02020603050405020304" pitchFamily="18" charset="0"/>
                        </a:rPr>
                        <a:t>3 780</a:t>
                      </a:r>
                    </a:p>
                  </a:txBody>
                  <a:tcPr marL="63294" marR="63294" marT="0" marB="0" anchor="ctr">
                    <a:lnL>
                      <a:noFill/>
                    </a:lnL>
                    <a:lnR>
                      <a:noFill/>
                    </a:lnR>
                    <a:lnT w="19050" cap="flat" cmpd="sng" algn="ctr">
                      <a:solidFill>
                        <a:srgbClr val="008000"/>
                      </a:solidFill>
                      <a:prstDash val="solid"/>
                      <a:round/>
                      <a:headEnd type="none" w="med" len="med"/>
                      <a:tailEnd type="none" w="med" len="med"/>
                    </a:lnT>
                    <a:lnB>
                      <a:noFill/>
                    </a:lnB>
                  </a:tcPr>
                </a:tc>
                <a:tc>
                  <a:txBody>
                    <a:bodyPr/>
                    <a:lstStyle/>
                    <a:p>
                      <a:pPr marL="68580" algn="ctr">
                        <a:lnSpc>
                          <a:spcPct val="115000"/>
                        </a:lnSpc>
                        <a:spcBef>
                          <a:spcPts val="600"/>
                        </a:spcBef>
                        <a:spcAft>
                          <a:spcPts val="600"/>
                        </a:spcAft>
                      </a:pPr>
                      <a:r>
                        <a:rPr lang="de-CH" sz="1050">
                          <a:effectLst/>
                          <a:latin typeface="+mj-lt"/>
                          <a:ea typeface="Times New Roman" panose="02020603050405020304" pitchFamily="18" charset="0"/>
                          <a:cs typeface="Times New Roman" panose="02020603050405020304" pitchFamily="18" charset="0"/>
                        </a:rPr>
                        <a:t>4 160</a:t>
                      </a:r>
                    </a:p>
                  </a:txBody>
                  <a:tcPr marL="63294" marR="63294" marT="0" marB="0" anchor="ctr">
                    <a:lnL>
                      <a:noFill/>
                    </a:lnL>
                    <a:lnR>
                      <a:noFill/>
                    </a:lnR>
                    <a:lnT w="19050" cap="flat" cmpd="sng" algn="ctr">
                      <a:solidFill>
                        <a:srgbClr val="008000"/>
                      </a:solidFill>
                      <a:prstDash val="solid"/>
                      <a:round/>
                      <a:headEnd type="none" w="med" len="med"/>
                      <a:tailEnd type="none" w="med" len="med"/>
                    </a:lnT>
                    <a:lnB>
                      <a:noFill/>
                    </a:lnB>
                  </a:tcPr>
                </a:tc>
                <a:tc>
                  <a:txBody>
                    <a:bodyPr/>
                    <a:lstStyle/>
                    <a:p>
                      <a:pPr marL="68580" algn="ctr">
                        <a:lnSpc>
                          <a:spcPct val="115000"/>
                        </a:lnSpc>
                        <a:spcBef>
                          <a:spcPts val="600"/>
                        </a:spcBef>
                        <a:spcAft>
                          <a:spcPts val="600"/>
                        </a:spcAft>
                      </a:pPr>
                      <a:r>
                        <a:rPr lang="de-CH" sz="1050">
                          <a:effectLst/>
                          <a:latin typeface="+mj-lt"/>
                          <a:ea typeface="Times New Roman" panose="02020603050405020304" pitchFamily="18" charset="0"/>
                          <a:cs typeface="Times New Roman" panose="02020603050405020304" pitchFamily="18" charset="0"/>
                        </a:rPr>
                        <a:t>4 250</a:t>
                      </a:r>
                    </a:p>
                  </a:txBody>
                  <a:tcPr marL="63294" marR="63294" marT="0" marB="0" anchor="ctr">
                    <a:lnL>
                      <a:noFill/>
                    </a:lnL>
                    <a:lnR>
                      <a:noFill/>
                    </a:lnR>
                    <a:lnT w="19050" cap="flat" cmpd="sng" algn="ctr">
                      <a:solidFill>
                        <a:srgbClr val="008000"/>
                      </a:solidFill>
                      <a:prstDash val="solid"/>
                      <a:round/>
                      <a:headEnd type="none" w="med" len="med"/>
                      <a:tailEnd type="none" w="med" len="med"/>
                    </a:lnT>
                    <a:lnB>
                      <a:noFill/>
                    </a:lnB>
                  </a:tcPr>
                </a:tc>
                <a:tc>
                  <a:txBody>
                    <a:bodyPr/>
                    <a:lstStyle/>
                    <a:p>
                      <a:pPr marL="68580" algn="ctr">
                        <a:lnSpc>
                          <a:spcPct val="115000"/>
                        </a:lnSpc>
                        <a:spcBef>
                          <a:spcPts val="600"/>
                        </a:spcBef>
                        <a:spcAft>
                          <a:spcPts val="600"/>
                        </a:spcAft>
                      </a:pPr>
                      <a:r>
                        <a:rPr lang="de-CH" sz="1050">
                          <a:effectLst/>
                          <a:latin typeface="+mj-lt"/>
                          <a:ea typeface="Times New Roman" panose="02020603050405020304" pitchFamily="18" charset="0"/>
                          <a:cs typeface="Times New Roman" panose="02020603050405020304" pitchFamily="18" charset="0"/>
                        </a:rPr>
                        <a:t>4 760</a:t>
                      </a:r>
                    </a:p>
                  </a:txBody>
                  <a:tcPr marL="63294" marR="63294" marT="0" marB="0" anchor="ctr">
                    <a:lnL>
                      <a:noFill/>
                    </a:lnL>
                    <a:lnR>
                      <a:noFill/>
                    </a:lnR>
                    <a:lnT w="19050" cap="flat" cmpd="sng" algn="ctr">
                      <a:solidFill>
                        <a:srgbClr val="008000"/>
                      </a:solidFill>
                      <a:prstDash val="solid"/>
                      <a:round/>
                      <a:headEnd type="none" w="med" len="med"/>
                      <a:tailEnd type="none" w="med" len="med"/>
                    </a:lnT>
                    <a:lnB>
                      <a:noFill/>
                    </a:lnB>
                  </a:tcPr>
                </a:tc>
                <a:tc>
                  <a:txBody>
                    <a:bodyPr/>
                    <a:lstStyle/>
                    <a:p>
                      <a:pPr marL="68580" algn="ctr">
                        <a:lnSpc>
                          <a:spcPct val="115000"/>
                        </a:lnSpc>
                        <a:spcBef>
                          <a:spcPts val="600"/>
                        </a:spcBef>
                        <a:spcAft>
                          <a:spcPts val="600"/>
                        </a:spcAft>
                      </a:pPr>
                      <a:r>
                        <a:rPr lang="de-CH" sz="1050">
                          <a:effectLst/>
                          <a:latin typeface="+mj-lt"/>
                          <a:ea typeface="Times New Roman" panose="02020603050405020304" pitchFamily="18" charset="0"/>
                          <a:cs typeface="Times New Roman" panose="02020603050405020304" pitchFamily="18" charset="0"/>
                        </a:rPr>
                        <a:t>3 900</a:t>
                      </a:r>
                    </a:p>
                  </a:txBody>
                  <a:tcPr marL="63294" marR="63294" marT="0" marB="0" anchor="ctr">
                    <a:lnL>
                      <a:noFill/>
                    </a:lnL>
                    <a:lnR>
                      <a:noFill/>
                    </a:lnR>
                    <a:lnT w="19050" cap="flat" cmpd="sng" algn="ctr">
                      <a:solidFill>
                        <a:srgbClr val="008000"/>
                      </a:solidFill>
                      <a:prstDash val="solid"/>
                      <a:round/>
                      <a:headEnd type="none" w="med" len="med"/>
                      <a:tailEnd type="none" w="med" len="med"/>
                    </a:lnT>
                    <a:lnB>
                      <a:noFill/>
                    </a:lnB>
                  </a:tcPr>
                </a:tc>
                <a:tc>
                  <a:txBody>
                    <a:bodyPr/>
                    <a:lstStyle/>
                    <a:p>
                      <a:pPr marL="68580" algn="ctr">
                        <a:lnSpc>
                          <a:spcPct val="115000"/>
                        </a:lnSpc>
                        <a:spcBef>
                          <a:spcPts val="600"/>
                        </a:spcBef>
                        <a:spcAft>
                          <a:spcPts val="600"/>
                        </a:spcAft>
                      </a:pPr>
                      <a:r>
                        <a:rPr lang="de-CH" sz="1050" dirty="0">
                          <a:effectLst/>
                          <a:latin typeface="+mj-lt"/>
                          <a:ea typeface="Times New Roman" panose="02020603050405020304" pitchFamily="18" charset="0"/>
                          <a:cs typeface="Times New Roman" panose="02020603050405020304" pitchFamily="18" charset="0"/>
                        </a:rPr>
                        <a:t>3 500</a:t>
                      </a:r>
                    </a:p>
                  </a:txBody>
                  <a:tcPr marL="63294" marR="63294" marT="0" marB="0" anchor="ctr">
                    <a:lnL>
                      <a:noFill/>
                    </a:lnL>
                    <a:lnR>
                      <a:noFill/>
                    </a:lnR>
                    <a:lnT w="1905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4104026010"/>
                  </a:ext>
                </a:extLst>
              </a:tr>
              <a:tr h="288000">
                <a:tc>
                  <a:txBody>
                    <a:bodyPr/>
                    <a:lstStyle/>
                    <a:p>
                      <a:pPr marL="68580" algn="l">
                        <a:lnSpc>
                          <a:spcPct val="115000"/>
                        </a:lnSpc>
                        <a:spcBef>
                          <a:spcPts val="600"/>
                        </a:spcBef>
                        <a:spcAft>
                          <a:spcPts val="600"/>
                        </a:spcAft>
                      </a:pPr>
                      <a:r>
                        <a:rPr lang="de-CH" sz="1050" dirty="0">
                          <a:effectLst/>
                          <a:latin typeface="+mj-lt"/>
                          <a:ea typeface="Times New Roman" panose="02020603050405020304" pitchFamily="18" charset="0"/>
                          <a:cs typeface="Times New Roman" panose="02020603050405020304" pitchFamily="18" charset="0"/>
                        </a:rPr>
                        <a:t>Anzahl anwesende Personen (Badges)</a:t>
                      </a:r>
                    </a:p>
                  </a:txBody>
                  <a:tcPr marL="63294" marR="63294" marT="0" marB="0" anchor="ctr">
                    <a:lnL>
                      <a:noFill/>
                    </a:lnL>
                    <a:lnR>
                      <a:noFill/>
                    </a:lnR>
                    <a:lnT>
                      <a:noFill/>
                    </a:lnT>
                    <a:lnB>
                      <a:noFill/>
                    </a:lnB>
                  </a:tcPr>
                </a:tc>
                <a:tc>
                  <a:txBody>
                    <a:bodyPr/>
                    <a:lstStyle/>
                    <a:p>
                      <a:pPr marL="68580" algn="ctr">
                        <a:lnSpc>
                          <a:spcPct val="115000"/>
                        </a:lnSpc>
                        <a:spcBef>
                          <a:spcPts val="600"/>
                        </a:spcBef>
                        <a:spcAft>
                          <a:spcPts val="600"/>
                        </a:spcAft>
                      </a:pPr>
                      <a:r>
                        <a:rPr lang="de-CH" sz="1050">
                          <a:effectLst/>
                          <a:latin typeface="+mj-lt"/>
                          <a:ea typeface="Times New Roman" panose="02020603050405020304" pitchFamily="18" charset="0"/>
                          <a:cs typeface="Times New Roman" panose="02020603050405020304" pitchFamily="18" charset="0"/>
                        </a:rPr>
                        <a:t>10 580</a:t>
                      </a:r>
                    </a:p>
                  </a:txBody>
                  <a:tcPr marL="63294" marR="63294" marT="0" marB="0" anchor="ctr">
                    <a:lnL>
                      <a:noFill/>
                    </a:lnL>
                    <a:lnR>
                      <a:noFill/>
                    </a:lnR>
                    <a:lnT>
                      <a:noFill/>
                    </a:lnT>
                    <a:lnB>
                      <a:noFill/>
                    </a:lnB>
                  </a:tcPr>
                </a:tc>
                <a:tc>
                  <a:txBody>
                    <a:bodyPr/>
                    <a:lstStyle/>
                    <a:p>
                      <a:pPr marL="68580" algn="ctr">
                        <a:lnSpc>
                          <a:spcPct val="115000"/>
                        </a:lnSpc>
                        <a:spcBef>
                          <a:spcPts val="600"/>
                        </a:spcBef>
                        <a:spcAft>
                          <a:spcPts val="600"/>
                        </a:spcAft>
                      </a:pPr>
                      <a:r>
                        <a:rPr lang="de-CH" sz="1050">
                          <a:effectLst/>
                          <a:latin typeface="+mj-lt"/>
                          <a:ea typeface="Times New Roman" panose="02020603050405020304" pitchFamily="18" charset="0"/>
                          <a:cs typeface="Times New Roman" panose="02020603050405020304" pitchFamily="18" charset="0"/>
                        </a:rPr>
                        <a:t>11 800</a:t>
                      </a:r>
                    </a:p>
                  </a:txBody>
                  <a:tcPr marL="63294" marR="63294" marT="0" marB="0" anchor="ctr">
                    <a:lnL>
                      <a:noFill/>
                    </a:lnL>
                    <a:lnR>
                      <a:noFill/>
                    </a:lnR>
                    <a:lnT>
                      <a:noFill/>
                    </a:lnT>
                    <a:lnB>
                      <a:noFill/>
                    </a:lnB>
                  </a:tcPr>
                </a:tc>
                <a:tc>
                  <a:txBody>
                    <a:bodyPr/>
                    <a:lstStyle/>
                    <a:p>
                      <a:pPr marL="68580" algn="ctr">
                        <a:lnSpc>
                          <a:spcPct val="115000"/>
                        </a:lnSpc>
                        <a:spcBef>
                          <a:spcPts val="600"/>
                        </a:spcBef>
                        <a:spcAft>
                          <a:spcPts val="600"/>
                        </a:spcAft>
                      </a:pPr>
                      <a:r>
                        <a:rPr lang="de-CH" sz="1050">
                          <a:effectLst/>
                          <a:latin typeface="+mj-lt"/>
                          <a:ea typeface="Times New Roman" panose="02020603050405020304" pitchFamily="18" charset="0"/>
                          <a:cs typeface="Times New Roman" panose="02020603050405020304" pitchFamily="18" charset="0"/>
                        </a:rPr>
                        <a:t>12 000</a:t>
                      </a:r>
                    </a:p>
                  </a:txBody>
                  <a:tcPr marL="63294" marR="63294" marT="0" marB="0" anchor="ctr">
                    <a:lnL>
                      <a:noFill/>
                    </a:lnL>
                    <a:lnR>
                      <a:noFill/>
                    </a:lnR>
                    <a:lnT>
                      <a:noFill/>
                    </a:lnT>
                    <a:lnB>
                      <a:noFill/>
                    </a:lnB>
                  </a:tcPr>
                </a:tc>
                <a:tc>
                  <a:txBody>
                    <a:bodyPr/>
                    <a:lstStyle/>
                    <a:p>
                      <a:pPr marL="68580" algn="ctr">
                        <a:lnSpc>
                          <a:spcPct val="115000"/>
                        </a:lnSpc>
                        <a:spcBef>
                          <a:spcPts val="600"/>
                        </a:spcBef>
                        <a:spcAft>
                          <a:spcPts val="600"/>
                        </a:spcAft>
                      </a:pPr>
                      <a:r>
                        <a:rPr lang="de-CH" sz="1050">
                          <a:effectLst/>
                          <a:latin typeface="+mj-lt"/>
                          <a:ea typeface="Times New Roman" panose="02020603050405020304" pitchFamily="18" charset="0"/>
                          <a:cs typeface="Times New Roman" panose="02020603050405020304" pitchFamily="18" charset="0"/>
                        </a:rPr>
                        <a:t>11 000</a:t>
                      </a:r>
                    </a:p>
                  </a:txBody>
                  <a:tcPr marL="63294" marR="63294" marT="0" marB="0" anchor="ctr">
                    <a:lnL>
                      <a:noFill/>
                    </a:lnL>
                    <a:lnR>
                      <a:noFill/>
                    </a:lnR>
                    <a:lnT>
                      <a:noFill/>
                    </a:lnT>
                    <a:lnB>
                      <a:noFill/>
                    </a:lnB>
                  </a:tcPr>
                </a:tc>
                <a:tc>
                  <a:txBody>
                    <a:bodyPr/>
                    <a:lstStyle/>
                    <a:p>
                      <a:pPr marL="68580" algn="ctr">
                        <a:lnSpc>
                          <a:spcPct val="115000"/>
                        </a:lnSpc>
                        <a:spcBef>
                          <a:spcPts val="600"/>
                        </a:spcBef>
                        <a:spcAft>
                          <a:spcPts val="600"/>
                        </a:spcAft>
                      </a:pPr>
                      <a:r>
                        <a:rPr lang="de-CH" sz="1050">
                          <a:effectLst/>
                          <a:latin typeface="+mj-lt"/>
                          <a:ea typeface="Times New Roman" panose="02020603050405020304" pitchFamily="18" charset="0"/>
                          <a:cs typeface="Times New Roman" panose="02020603050405020304" pitchFamily="18" charset="0"/>
                        </a:rPr>
                        <a:t>10 000</a:t>
                      </a:r>
                    </a:p>
                  </a:txBody>
                  <a:tcPr marL="63294" marR="63294" marT="0" marB="0" anchor="ctr">
                    <a:lnL>
                      <a:noFill/>
                    </a:lnL>
                    <a:lnR>
                      <a:noFill/>
                    </a:lnR>
                    <a:lnT>
                      <a:noFill/>
                    </a:lnT>
                    <a:lnB>
                      <a:noFill/>
                    </a:lnB>
                  </a:tcPr>
                </a:tc>
                <a:tc>
                  <a:txBody>
                    <a:bodyPr/>
                    <a:lstStyle/>
                    <a:p>
                      <a:pPr marL="68580" algn="ctr">
                        <a:lnSpc>
                          <a:spcPct val="115000"/>
                        </a:lnSpc>
                        <a:spcBef>
                          <a:spcPts val="600"/>
                        </a:spcBef>
                        <a:spcAft>
                          <a:spcPts val="600"/>
                        </a:spcAft>
                        <a:tabLst>
                          <a:tab pos="254000" algn="l"/>
                        </a:tabLst>
                      </a:pPr>
                      <a:r>
                        <a:rPr lang="de-CH" sz="1050" dirty="0">
                          <a:effectLst/>
                          <a:latin typeface="+mj-lt"/>
                          <a:ea typeface="Times New Roman" panose="02020603050405020304" pitchFamily="18" charset="0"/>
                          <a:cs typeface="Times New Roman" panose="02020603050405020304" pitchFamily="18" charset="0"/>
                        </a:rPr>
                        <a:t>6 500-7 000</a:t>
                      </a:r>
                    </a:p>
                  </a:txBody>
                  <a:tcPr marL="63294" marR="63294" marT="0" marB="0" anchor="ctr">
                    <a:lnL>
                      <a:noFill/>
                    </a:lnL>
                    <a:lnR>
                      <a:noFill/>
                    </a:lnR>
                    <a:lnT>
                      <a:noFill/>
                    </a:lnT>
                    <a:lnB>
                      <a:noFill/>
                    </a:lnB>
                  </a:tcPr>
                </a:tc>
                <a:extLst>
                  <a:ext uri="{0D108BD9-81ED-4DB2-BD59-A6C34878D82A}">
                    <a16:rowId xmlns:a16="http://schemas.microsoft.com/office/drawing/2014/main" val="2025584475"/>
                  </a:ext>
                </a:extLst>
              </a:tr>
              <a:tr h="288000">
                <a:tc>
                  <a:txBody>
                    <a:bodyPr/>
                    <a:lstStyle/>
                    <a:p>
                      <a:pPr marL="68580" algn="l">
                        <a:lnSpc>
                          <a:spcPct val="115000"/>
                        </a:lnSpc>
                        <a:spcBef>
                          <a:spcPts val="600"/>
                        </a:spcBef>
                        <a:spcAft>
                          <a:spcPts val="600"/>
                        </a:spcAft>
                      </a:pPr>
                      <a:r>
                        <a:rPr lang="de-CH" sz="1050" dirty="0">
                          <a:effectLst/>
                          <a:latin typeface="+mj-lt"/>
                          <a:ea typeface="Times New Roman" panose="02020603050405020304" pitchFamily="18" charset="0"/>
                          <a:cs typeface="Times New Roman" panose="02020603050405020304" pitchFamily="18" charset="0"/>
                        </a:rPr>
                        <a:t>Umsatz Jahrestreffen Davos</a:t>
                      </a:r>
                    </a:p>
                  </a:txBody>
                  <a:tcPr marL="63294" marR="63294" marT="0" marB="0" anchor="ctr">
                    <a:lnL>
                      <a:noFill/>
                    </a:lnL>
                    <a:lnR>
                      <a:noFill/>
                    </a:lnR>
                    <a:lnT>
                      <a:noFill/>
                    </a:lnT>
                    <a:lnB>
                      <a:noFill/>
                    </a:lnB>
                  </a:tcPr>
                </a:tc>
                <a:tc>
                  <a:txBody>
                    <a:bodyPr/>
                    <a:lstStyle/>
                    <a:p>
                      <a:pPr marL="68580" algn="ctr">
                        <a:lnSpc>
                          <a:spcPct val="115000"/>
                        </a:lnSpc>
                        <a:spcBef>
                          <a:spcPts val="600"/>
                        </a:spcBef>
                        <a:spcAft>
                          <a:spcPts val="600"/>
                        </a:spcAft>
                      </a:pPr>
                      <a:r>
                        <a:rPr lang="de-CH" sz="1050">
                          <a:effectLst/>
                          <a:latin typeface="+mj-lt"/>
                          <a:ea typeface="Times New Roman" panose="02020603050405020304" pitchFamily="18" charset="0"/>
                          <a:cs typeface="Times New Roman" panose="02020603050405020304" pitchFamily="18" charset="0"/>
                        </a:rPr>
                        <a:t>69 </a:t>
                      </a:r>
                      <a:r>
                        <a:rPr lang="de-CH" sz="1050" dirty="0">
                          <a:effectLst/>
                          <a:latin typeface="+mj-lt"/>
                          <a:ea typeface="Times New Roman" panose="02020603050405020304" pitchFamily="18" charset="0"/>
                          <a:cs typeface="Times New Roman" panose="02020603050405020304" pitchFamily="18" charset="0"/>
                        </a:rPr>
                        <a:t>Mio. CHF</a:t>
                      </a:r>
                    </a:p>
                  </a:txBody>
                  <a:tcPr marL="63294" marR="63294" marT="0" marB="0" anchor="ctr">
                    <a:lnL>
                      <a:noFill/>
                    </a:lnL>
                    <a:lnR>
                      <a:noFill/>
                    </a:lnR>
                    <a:lnT>
                      <a:noFill/>
                    </a:lnT>
                    <a:lnB>
                      <a:noFill/>
                    </a:lnB>
                  </a:tcPr>
                </a:tc>
                <a:tc>
                  <a:txBody>
                    <a:bodyPr/>
                    <a:lstStyle/>
                    <a:p>
                      <a:pPr marL="68580" algn="ctr">
                        <a:lnSpc>
                          <a:spcPct val="115000"/>
                        </a:lnSpc>
                        <a:spcBef>
                          <a:spcPts val="600"/>
                        </a:spcBef>
                        <a:spcAft>
                          <a:spcPts val="600"/>
                        </a:spcAft>
                      </a:pPr>
                      <a:r>
                        <a:rPr lang="de-CH" sz="1050">
                          <a:effectLst/>
                          <a:latin typeface="+mj-lt"/>
                          <a:ea typeface="Times New Roman" panose="02020603050405020304" pitchFamily="18" charset="0"/>
                          <a:cs typeface="Times New Roman" panose="02020603050405020304" pitchFamily="18" charset="0"/>
                        </a:rPr>
                        <a:t>63 Mio. CHF</a:t>
                      </a:r>
                    </a:p>
                  </a:txBody>
                  <a:tcPr marL="63294" marR="63294" marT="0" marB="0" anchor="ctr">
                    <a:lnL>
                      <a:noFill/>
                    </a:lnL>
                    <a:lnR>
                      <a:noFill/>
                    </a:lnR>
                    <a:lnT>
                      <a:noFill/>
                    </a:lnT>
                    <a:lnB>
                      <a:noFill/>
                    </a:lnB>
                  </a:tcPr>
                </a:tc>
                <a:tc>
                  <a:txBody>
                    <a:bodyPr/>
                    <a:lstStyle/>
                    <a:p>
                      <a:pPr marL="68580" algn="ctr">
                        <a:lnSpc>
                          <a:spcPct val="115000"/>
                        </a:lnSpc>
                        <a:spcBef>
                          <a:spcPts val="600"/>
                        </a:spcBef>
                        <a:spcAft>
                          <a:spcPts val="600"/>
                        </a:spcAft>
                      </a:pPr>
                      <a:r>
                        <a:rPr lang="de-CH" sz="1050">
                          <a:effectLst/>
                          <a:latin typeface="+mj-lt"/>
                          <a:ea typeface="Times New Roman" panose="02020603050405020304" pitchFamily="18" charset="0"/>
                          <a:cs typeface="Times New Roman" panose="02020603050405020304" pitchFamily="18" charset="0"/>
                        </a:rPr>
                        <a:t>41 Mio. CHF</a:t>
                      </a:r>
                    </a:p>
                  </a:txBody>
                  <a:tcPr marL="63294" marR="63294" marT="0" marB="0" anchor="ctr">
                    <a:lnL>
                      <a:noFill/>
                    </a:lnL>
                    <a:lnR>
                      <a:noFill/>
                    </a:lnR>
                    <a:lnT>
                      <a:noFill/>
                    </a:lnT>
                    <a:lnB>
                      <a:noFill/>
                    </a:lnB>
                  </a:tcPr>
                </a:tc>
                <a:tc>
                  <a:txBody>
                    <a:bodyPr/>
                    <a:lstStyle/>
                    <a:p>
                      <a:pPr marL="68580" algn="ctr">
                        <a:lnSpc>
                          <a:spcPct val="115000"/>
                        </a:lnSpc>
                        <a:spcBef>
                          <a:spcPts val="600"/>
                        </a:spcBef>
                        <a:spcAft>
                          <a:spcPts val="600"/>
                        </a:spcAft>
                      </a:pPr>
                      <a:r>
                        <a:rPr lang="de-CH" sz="1050">
                          <a:effectLst/>
                          <a:latin typeface="+mj-lt"/>
                          <a:ea typeface="Times New Roman" panose="02020603050405020304" pitchFamily="18" charset="0"/>
                          <a:cs typeface="Times New Roman" panose="02020603050405020304" pitchFamily="18" charset="0"/>
                        </a:rPr>
                        <a:t>34 Mio. CHF</a:t>
                      </a:r>
                    </a:p>
                  </a:txBody>
                  <a:tcPr marL="63294" marR="63294" marT="0" marB="0" anchor="ctr">
                    <a:lnL>
                      <a:noFill/>
                    </a:lnL>
                    <a:lnR>
                      <a:noFill/>
                    </a:lnR>
                    <a:lnT>
                      <a:noFill/>
                    </a:lnT>
                    <a:lnB>
                      <a:noFill/>
                    </a:lnB>
                  </a:tcPr>
                </a:tc>
                <a:tc>
                  <a:txBody>
                    <a:bodyPr/>
                    <a:lstStyle/>
                    <a:p>
                      <a:pPr marL="68580" algn="ctr">
                        <a:lnSpc>
                          <a:spcPct val="115000"/>
                        </a:lnSpc>
                        <a:spcBef>
                          <a:spcPts val="600"/>
                        </a:spcBef>
                        <a:spcAft>
                          <a:spcPts val="600"/>
                        </a:spcAft>
                      </a:pPr>
                      <a:r>
                        <a:rPr lang="de-CH" sz="1050">
                          <a:effectLst/>
                          <a:latin typeface="+mj-lt"/>
                          <a:ea typeface="Times New Roman" panose="02020603050405020304" pitchFamily="18" charset="0"/>
                          <a:cs typeface="Times New Roman" panose="02020603050405020304" pitchFamily="18" charset="0"/>
                        </a:rPr>
                        <a:t>28.7 Mio. CHF</a:t>
                      </a:r>
                    </a:p>
                  </a:txBody>
                  <a:tcPr marL="63294" marR="63294" marT="0" marB="0" anchor="ctr">
                    <a:lnL>
                      <a:noFill/>
                    </a:lnL>
                    <a:lnR>
                      <a:noFill/>
                    </a:lnR>
                    <a:lnT>
                      <a:noFill/>
                    </a:lnT>
                    <a:lnB>
                      <a:noFill/>
                    </a:lnB>
                  </a:tcPr>
                </a:tc>
                <a:tc>
                  <a:txBody>
                    <a:bodyPr/>
                    <a:lstStyle/>
                    <a:p>
                      <a:pPr marL="68580" algn="ctr">
                        <a:lnSpc>
                          <a:spcPct val="115000"/>
                        </a:lnSpc>
                        <a:spcBef>
                          <a:spcPts val="600"/>
                        </a:spcBef>
                        <a:spcAft>
                          <a:spcPts val="600"/>
                        </a:spcAft>
                      </a:pPr>
                      <a:r>
                        <a:rPr lang="de-CH" sz="1050" dirty="0">
                          <a:effectLst/>
                          <a:latin typeface="+mj-lt"/>
                          <a:ea typeface="Times New Roman" panose="02020603050405020304" pitchFamily="18" charset="0"/>
                          <a:cs typeface="Times New Roman" panose="02020603050405020304" pitchFamily="18" charset="0"/>
                        </a:rPr>
                        <a:t>17.5 Mio. CHF</a:t>
                      </a:r>
                    </a:p>
                  </a:txBody>
                  <a:tcPr marL="63294" marR="63294" marT="0" marB="0" anchor="ctr">
                    <a:lnL>
                      <a:noFill/>
                    </a:lnL>
                    <a:lnR>
                      <a:noFill/>
                    </a:lnR>
                    <a:lnT>
                      <a:noFill/>
                    </a:lnT>
                    <a:lnB>
                      <a:noFill/>
                    </a:lnB>
                  </a:tcPr>
                </a:tc>
                <a:extLst>
                  <a:ext uri="{0D108BD9-81ED-4DB2-BD59-A6C34878D82A}">
                    <a16:rowId xmlns:a16="http://schemas.microsoft.com/office/drawing/2014/main" val="1049436872"/>
                  </a:ext>
                </a:extLst>
              </a:tr>
              <a:tr h="288000">
                <a:tc>
                  <a:txBody>
                    <a:bodyPr/>
                    <a:lstStyle/>
                    <a:p>
                      <a:pPr marL="180340" algn="l">
                        <a:lnSpc>
                          <a:spcPct val="115000"/>
                        </a:lnSpc>
                        <a:spcBef>
                          <a:spcPts val="600"/>
                        </a:spcBef>
                        <a:spcAft>
                          <a:spcPts val="600"/>
                        </a:spcAft>
                      </a:pPr>
                      <a:r>
                        <a:rPr lang="de-CH" sz="1050" dirty="0">
                          <a:effectLst/>
                          <a:latin typeface="+mj-lt"/>
                          <a:ea typeface="Times New Roman" panose="02020603050405020304" pitchFamily="18" charset="0"/>
                          <a:cs typeface="Times New Roman" panose="02020603050405020304" pitchFamily="18" charset="0"/>
                        </a:rPr>
                        <a:t>davon Veranstalter (WEF/</a:t>
                      </a:r>
                      <a:r>
                        <a:rPr lang="de-CH" sz="1050" dirty="0" err="1">
                          <a:effectLst/>
                          <a:latin typeface="+mj-lt"/>
                          <a:ea typeface="Times New Roman" panose="02020603050405020304" pitchFamily="18" charset="0"/>
                          <a:cs typeface="Times New Roman" panose="02020603050405020304" pitchFamily="18" charset="0"/>
                        </a:rPr>
                        <a:t>PublicisLive</a:t>
                      </a:r>
                      <a:r>
                        <a:rPr lang="de-CH" sz="1050" dirty="0">
                          <a:effectLst/>
                          <a:latin typeface="+mj-lt"/>
                          <a:ea typeface="Times New Roman" panose="02020603050405020304" pitchFamily="18" charset="0"/>
                          <a:cs typeface="Times New Roman" panose="02020603050405020304" pitchFamily="18" charset="0"/>
                        </a:rPr>
                        <a:t>)</a:t>
                      </a:r>
                      <a:r>
                        <a:rPr lang="de-CH" sz="1050" baseline="30000" dirty="0">
                          <a:effectLst/>
                          <a:latin typeface="+mj-lt"/>
                          <a:ea typeface="Times New Roman" panose="02020603050405020304" pitchFamily="18" charset="0"/>
                          <a:cs typeface="Times New Roman" panose="02020603050405020304" pitchFamily="18" charset="0"/>
                        </a:rPr>
                        <a:t>2</a:t>
                      </a:r>
                      <a:endParaRPr lang="de-CH" sz="1050" dirty="0">
                        <a:effectLst/>
                        <a:latin typeface="+mj-lt"/>
                        <a:ea typeface="Times New Roman" panose="02020603050405020304" pitchFamily="18" charset="0"/>
                        <a:cs typeface="Times New Roman" panose="02020603050405020304" pitchFamily="18" charset="0"/>
                      </a:endParaRPr>
                    </a:p>
                  </a:txBody>
                  <a:tcPr marL="63294" marR="63294" marT="0" marB="0" anchor="ctr">
                    <a:lnL>
                      <a:noFill/>
                    </a:lnL>
                    <a:lnR>
                      <a:noFill/>
                    </a:lnR>
                    <a:lnT>
                      <a:noFill/>
                    </a:lnT>
                    <a:lnB>
                      <a:noFill/>
                    </a:lnB>
                  </a:tcPr>
                </a:tc>
                <a:tc>
                  <a:txBody>
                    <a:bodyPr/>
                    <a:lstStyle/>
                    <a:p>
                      <a:pPr marL="68580" algn="ctr">
                        <a:lnSpc>
                          <a:spcPct val="115000"/>
                        </a:lnSpc>
                        <a:spcBef>
                          <a:spcPts val="600"/>
                        </a:spcBef>
                        <a:spcAft>
                          <a:spcPts val="600"/>
                        </a:spcAft>
                      </a:pPr>
                      <a:r>
                        <a:rPr lang="de-CH" sz="1050">
                          <a:effectLst/>
                          <a:latin typeface="+mj-lt"/>
                          <a:ea typeface="Times New Roman" panose="02020603050405020304" pitchFamily="18" charset="0"/>
                          <a:cs typeface="Times New Roman" panose="02020603050405020304" pitchFamily="18" charset="0"/>
                        </a:rPr>
                        <a:t>34.2 Mio. CHF</a:t>
                      </a:r>
                    </a:p>
                  </a:txBody>
                  <a:tcPr marL="63294" marR="63294" marT="0" marB="0" anchor="ctr">
                    <a:lnL>
                      <a:noFill/>
                    </a:lnL>
                    <a:lnR>
                      <a:noFill/>
                    </a:lnR>
                    <a:lnT>
                      <a:noFill/>
                    </a:lnT>
                    <a:lnB>
                      <a:noFill/>
                    </a:lnB>
                  </a:tcPr>
                </a:tc>
                <a:tc>
                  <a:txBody>
                    <a:bodyPr/>
                    <a:lstStyle/>
                    <a:p>
                      <a:pPr marL="68580" algn="ctr">
                        <a:lnSpc>
                          <a:spcPct val="115000"/>
                        </a:lnSpc>
                        <a:spcBef>
                          <a:spcPts val="600"/>
                        </a:spcBef>
                        <a:spcAft>
                          <a:spcPts val="600"/>
                        </a:spcAft>
                      </a:pPr>
                      <a:r>
                        <a:rPr lang="de-CH" sz="1050">
                          <a:effectLst/>
                          <a:latin typeface="+mj-lt"/>
                          <a:ea typeface="Times New Roman" panose="02020603050405020304" pitchFamily="18" charset="0"/>
                          <a:cs typeface="Times New Roman" panose="02020603050405020304" pitchFamily="18" charset="0"/>
                        </a:rPr>
                        <a:t>26.2 Mio. CHF</a:t>
                      </a:r>
                    </a:p>
                  </a:txBody>
                  <a:tcPr marL="63294" marR="63294" marT="0" marB="0" anchor="ctr">
                    <a:lnL>
                      <a:noFill/>
                    </a:lnL>
                    <a:lnR>
                      <a:noFill/>
                    </a:lnR>
                    <a:lnT>
                      <a:noFill/>
                    </a:lnT>
                    <a:lnB>
                      <a:noFill/>
                    </a:lnB>
                  </a:tcPr>
                </a:tc>
                <a:tc>
                  <a:txBody>
                    <a:bodyPr/>
                    <a:lstStyle/>
                    <a:p>
                      <a:pPr marL="68580" algn="ctr">
                        <a:lnSpc>
                          <a:spcPct val="115000"/>
                        </a:lnSpc>
                        <a:spcBef>
                          <a:spcPts val="600"/>
                        </a:spcBef>
                        <a:spcAft>
                          <a:spcPts val="600"/>
                        </a:spcAft>
                      </a:pPr>
                      <a:r>
                        <a:rPr lang="de-CH" sz="1050">
                          <a:effectLst/>
                          <a:latin typeface="+mj-lt"/>
                          <a:ea typeface="Times New Roman" panose="02020603050405020304" pitchFamily="18" charset="0"/>
                          <a:cs typeface="Times New Roman" panose="02020603050405020304" pitchFamily="18" charset="0"/>
                        </a:rPr>
                        <a:t>22.3 Mio. CHF</a:t>
                      </a:r>
                    </a:p>
                  </a:txBody>
                  <a:tcPr marL="63294" marR="63294" marT="0" marB="0" anchor="ctr">
                    <a:lnL>
                      <a:noFill/>
                    </a:lnL>
                    <a:lnR>
                      <a:noFill/>
                    </a:lnR>
                    <a:lnT>
                      <a:noFill/>
                    </a:lnT>
                    <a:lnB>
                      <a:noFill/>
                    </a:lnB>
                  </a:tcPr>
                </a:tc>
                <a:tc>
                  <a:txBody>
                    <a:bodyPr/>
                    <a:lstStyle/>
                    <a:p>
                      <a:pPr marL="68580" algn="ctr">
                        <a:lnSpc>
                          <a:spcPct val="115000"/>
                        </a:lnSpc>
                        <a:spcBef>
                          <a:spcPts val="600"/>
                        </a:spcBef>
                        <a:spcAft>
                          <a:spcPts val="600"/>
                        </a:spcAft>
                      </a:pPr>
                      <a:r>
                        <a:rPr lang="de-CH" sz="1050">
                          <a:effectLst/>
                          <a:latin typeface="+mj-lt"/>
                          <a:ea typeface="Times New Roman" panose="02020603050405020304" pitchFamily="18" charset="0"/>
                          <a:cs typeface="Times New Roman" panose="02020603050405020304" pitchFamily="18" charset="0"/>
                        </a:rPr>
                        <a:t>18.6 Mio. CHF</a:t>
                      </a:r>
                    </a:p>
                  </a:txBody>
                  <a:tcPr marL="63294" marR="63294" marT="0" marB="0" anchor="ctr">
                    <a:lnL>
                      <a:noFill/>
                    </a:lnL>
                    <a:lnR>
                      <a:noFill/>
                    </a:lnR>
                    <a:lnT>
                      <a:noFill/>
                    </a:lnT>
                    <a:lnB>
                      <a:noFill/>
                    </a:lnB>
                  </a:tcPr>
                </a:tc>
                <a:tc>
                  <a:txBody>
                    <a:bodyPr/>
                    <a:lstStyle/>
                    <a:p>
                      <a:pPr marL="68580" algn="ctr">
                        <a:lnSpc>
                          <a:spcPct val="115000"/>
                        </a:lnSpc>
                        <a:spcBef>
                          <a:spcPts val="600"/>
                        </a:spcBef>
                        <a:spcAft>
                          <a:spcPts val="600"/>
                        </a:spcAft>
                      </a:pPr>
                      <a:r>
                        <a:rPr lang="de-CH" sz="1050">
                          <a:effectLst/>
                          <a:latin typeface="+mj-lt"/>
                          <a:ea typeface="Times New Roman" panose="02020603050405020304" pitchFamily="18" charset="0"/>
                          <a:cs typeface="Times New Roman" panose="02020603050405020304" pitchFamily="18" charset="0"/>
                        </a:rPr>
                        <a:t>14.5 Mio. CHF</a:t>
                      </a:r>
                    </a:p>
                  </a:txBody>
                  <a:tcPr marL="63294" marR="63294" marT="0" marB="0" anchor="ctr">
                    <a:lnL>
                      <a:noFill/>
                    </a:lnL>
                    <a:lnR>
                      <a:noFill/>
                    </a:lnR>
                    <a:lnT>
                      <a:noFill/>
                    </a:lnT>
                    <a:lnB>
                      <a:noFill/>
                    </a:lnB>
                  </a:tcPr>
                </a:tc>
                <a:tc>
                  <a:txBody>
                    <a:bodyPr/>
                    <a:lstStyle/>
                    <a:p>
                      <a:pPr marL="68580" algn="ctr">
                        <a:lnSpc>
                          <a:spcPct val="115000"/>
                        </a:lnSpc>
                        <a:spcBef>
                          <a:spcPts val="600"/>
                        </a:spcBef>
                        <a:spcAft>
                          <a:spcPts val="600"/>
                        </a:spcAft>
                      </a:pPr>
                      <a:r>
                        <a:rPr lang="de-CH" sz="1050" dirty="0">
                          <a:effectLst/>
                          <a:latin typeface="+mj-lt"/>
                          <a:ea typeface="Times New Roman" panose="02020603050405020304" pitchFamily="18" charset="0"/>
                          <a:cs typeface="Times New Roman" panose="02020603050405020304" pitchFamily="18" charset="0"/>
                        </a:rPr>
                        <a:t>7.4 Mio. CHF</a:t>
                      </a:r>
                    </a:p>
                  </a:txBody>
                  <a:tcPr marL="63294" marR="63294" marT="0" marB="0" anchor="ctr">
                    <a:lnL>
                      <a:noFill/>
                    </a:lnL>
                    <a:lnR>
                      <a:noFill/>
                    </a:lnR>
                    <a:lnT>
                      <a:noFill/>
                    </a:lnT>
                    <a:lnB>
                      <a:noFill/>
                    </a:lnB>
                  </a:tcPr>
                </a:tc>
                <a:extLst>
                  <a:ext uri="{0D108BD9-81ED-4DB2-BD59-A6C34878D82A}">
                    <a16:rowId xmlns:a16="http://schemas.microsoft.com/office/drawing/2014/main" val="4045425475"/>
                  </a:ext>
                </a:extLst>
              </a:tr>
              <a:tr h="288000">
                <a:tc>
                  <a:txBody>
                    <a:bodyPr/>
                    <a:lstStyle/>
                    <a:p>
                      <a:pPr marL="180340" algn="l">
                        <a:lnSpc>
                          <a:spcPct val="115000"/>
                        </a:lnSpc>
                        <a:spcBef>
                          <a:spcPts val="600"/>
                        </a:spcBef>
                        <a:spcAft>
                          <a:spcPts val="600"/>
                        </a:spcAft>
                      </a:pPr>
                      <a:r>
                        <a:rPr lang="de-CH" sz="1050" dirty="0">
                          <a:effectLst/>
                          <a:latin typeface="+mj-lt"/>
                          <a:ea typeface="Times New Roman" panose="02020603050405020304" pitchFamily="18" charset="0"/>
                          <a:cs typeface="Times New Roman" panose="02020603050405020304" pitchFamily="18" charset="0"/>
                        </a:rPr>
                        <a:t>davon Teilnehmende</a:t>
                      </a:r>
                      <a:r>
                        <a:rPr lang="de-CH" sz="1050" baseline="30000" dirty="0">
                          <a:effectLst/>
                          <a:latin typeface="+mj-lt"/>
                          <a:ea typeface="Times New Roman" panose="02020603050405020304" pitchFamily="18" charset="0"/>
                          <a:cs typeface="Times New Roman" panose="02020603050405020304" pitchFamily="18" charset="0"/>
                        </a:rPr>
                        <a:t>3</a:t>
                      </a:r>
                      <a:endParaRPr lang="de-CH" sz="1050" dirty="0">
                        <a:effectLst/>
                        <a:latin typeface="+mj-lt"/>
                        <a:ea typeface="Times New Roman" panose="02020603050405020304" pitchFamily="18" charset="0"/>
                        <a:cs typeface="Times New Roman" panose="02020603050405020304" pitchFamily="18" charset="0"/>
                      </a:endParaRPr>
                    </a:p>
                  </a:txBody>
                  <a:tcPr marL="63294" marR="63294" marT="0" marB="0" anchor="ctr">
                    <a:lnL>
                      <a:noFill/>
                    </a:lnL>
                    <a:lnR>
                      <a:noFill/>
                    </a:lnR>
                    <a:lnT>
                      <a:noFill/>
                    </a:lnT>
                    <a:lnB>
                      <a:noFill/>
                    </a:lnB>
                  </a:tcPr>
                </a:tc>
                <a:tc>
                  <a:txBody>
                    <a:bodyPr/>
                    <a:lstStyle/>
                    <a:p>
                      <a:pPr marL="68580" algn="ctr">
                        <a:lnSpc>
                          <a:spcPct val="115000"/>
                        </a:lnSpc>
                        <a:spcBef>
                          <a:spcPts val="600"/>
                        </a:spcBef>
                        <a:spcAft>
                          <a:spcPts val="600"/>
                        </a:spcAft>
                      </a:pPr>
                      <a:r>
                        <a:rPr lang="de-CH" sz="1050">
                          <a:effectLst/>
                          <a:latin typeface="+mj-lt"/>
                          <a:ea typeface="Times New Roman" panose="02020603050405020304" pitchFamily="18" charset="0"/>
                          <a:cs typeface="Times New Roman" panose="02020603050405020304" pitchFamily="18" charset="0"/>
                        </a:rPr>
                        <a:t>7.6 CHF</a:t>
                      </a:r>
                    </a:p>
                  </a:txBody>
                  <a:tcPr marL="63294" marR="63294" marT="0" marB="0" anchor="ctr">
                    <a:lnL>
                      <a:noFill/>
                    </a:lnL>
                    <a:lnR>
                      <a:noFill/>
                    </a:lnR>
                    <a:lnT>
                      <a:noFill/>
                    </a:lnT>
                    <a:lnB>
                      <a:noFill/>
                    </a:lnB>
                  </a:tcPr>
                </a:tc>
                <a:tc>
                  <a:txBody>
                    <a:bodyPr/>
                    <a:lstStyle/>
                    <a:p>
                      <a:pPr marL="68580" algn="ctr">
                        <a:lnSpc>
                          <a:spcPct val="115000"/>
                        </a:lnSpc>
                        <a:spcBef>
                          <a:spcPts val="600"/>
                        </a:spcBef>
                        <a:spcAft>
                          <a:spcPts val="600"/>
                        </a:spcAft>
                      </a:pPr>
                      <a:r>
                        <a:rPr lang="de-CH" sz="1050">
                          <a:effectLst/>
                          <a:latin typeface="+mj-lt"/>
                          <a:ea typeface="Times New Roman" panose="02020603050405020304" pitchFamily="18" charset="0"/>
                          <a:cs typeface="Times New Roman" panose="02020603050405020304" pitchFamily="18" charset="0"/>
                        </a:rPr>
                        <a:t>4.2 Mio. CHF</a:t>
                      </a:r>
                    </a:p>
                  </a:txBody>
                  <a:tcPr marL="63294" marR="63294" marT="0" marB="0" anchor="ctr">
                    <a:lnL>
                      <a:noFill/>
                    </a:lnL>
                    <a:lnR>
                      <a:noFill/>
                    </a:lnR>
                    <a:lnT>
                      <a:noFill/>
                    </a:lnT>
                    <a:lnB>
                      <a:noFill/>
                    </a:lnB>
                  </a:tcPr>
                </a:tc>
                <a:tc>
                  <a:txBody>
                    <a:bodyPr/>
                    <a:lstStyle/>
                    <a:p>
                      <a:pPr marL="68580" algn="ctr">
                        <a:lnSpc>
                          <a:spcPct val="115000"/>
                        </a:lnSpc>
                        <a:spcBef>
                          <a:spcPts val="600"/>
                        </a:spcBef>
                        <a:spcAft>
                          <a:spcPts val="600"/>
                        </a:spcAft>
                      </a:pPr>
                      <a:r>
                        <a:rPr lang="de-CH" sz="1050">
                          <a:effectLst/>
                          <a:latin typeface="+mj-lt"/>
                          <a:ea typeface="Times New Roman" panose="02020603050405020304" pitchFamily="18" charset="0"/>
                          <a:cs typeface="Times New Roman" panose="02020603050405020304" pitchFamily="18" charset="0"/>
                        </a:rPr>
                        <a:t>3.8 Mio. CHF</a:t>
                      </a:r>
                    </a:p>
                  </a:txBody>
                  <a:tcPr marL="63294" marR="63294" marT="0" marB="0" anchor="ctr">
                    <a:lnL>
                      <a:noFill/>
                    </a:lnL>
                    <a:lnR>
                      <a:noFill/>
                    </a:lnR>
                    <a:lnT>
                      <a:noFill/>
                    </a:lnT>
                    <a:lnB>
                      <a:noFill/>
                    </a:lnB>
                  </a:tcPr>
                </a:tc>
                <a:tc>
                  <a:txBody>
                    <a:bodyPr/>
                    <a:lstStyle/>
                    <a:p>
                      <a:pPr marL="68580" algn="ctr">
                        <a:lnSpc>
                          <a:spcPct val="115000"/>
                        </a:lnSpc>
                        <a:spcBef>
                          <a:spcPts val="600"/>
                        </a:spcBef>
                        <a:spcAft>
                          <a:spcPts val="600"/>
                        </a:spcAft>
                      </a:pPr>
                      <a:r>
                        <a:rPr lang="de-CH" sz="1050">
                          <a:effectLst/>
                          <a:latin typeface="+mj-lt"/>
                          <a:ea typeface="Times New Roman" panose="02020603050405020304" pitchFamily="18" charset="0"/>
                          <a:cs typeface="Times New Roman" panose="02020603050405020304" pitchFamily="18" charset="0"/>
                        </a:rPr>
                        <a:t>4.1 Mio. CHF</a:t>
                      </a:r>
                    </a:p>
                  </a:txBody>
                  <a:tcPr marL="63294" marR="63294" marT="0" marB="0" anchor="ctr">
                    <a:lnL>
                      <a:noFill/>
                    </a:lnL>
                    <a:lnR>
                      <a:noFill/>
                    </a:lnR>
                    <a:lnT>
                      <a:noFill/>
                    </a:lnT>
                    <a:lnB>
                      <a:noFill/>
                    </a:lnB>
                  </a:tcPr>
                </a:tc>
                <a:tc>
                  <a:txBody>
                    <a:bodyPr/>
                    <a:lstStyle/>
                    <a:p>
                      <a:pPr marL="68580" algn="ctr">
                        <a:lnSpc>
                          <a:spcPct val="115000"/>
                        </a:lnSpc>
                        <a:spcBef>
                          <a:spcPts val="600"/>
                        </a:spcBef>
                        <a:spcAft>
                          <a:spcPts val="600"/>
                        </a:spcAft>
                      </a:pPr>
                      <a:r>
                        <a:rPr lang="de-CH" sz="1050">
                          <a:effectLst/>
                          <a:latin typeface="+mj-lt"/>
                          <a:ea typeface="Times New Roman" panose="02020603050405020304" pitchFamily="18" charset="0"/>
                          <a:cs typeface="Times New Roman" panose="02020603050405020304" pitchFamily="18" charset="0"/>
                        </a:rPr>
                        <a:t>2.9 Mio. CHF</a:t>
                      </a:r>
                    </a:p>
                  </a:txBody>
                  <a:tcPr marL="63294" marR="63294" marT="0" marB="0" anchor="ctr">
                    <a:lnL>
                      <a:noFill/>
                    </a:lnL>
                    <a:lnR>
                      <a:noFill/>
                    </a:lnR>
                    <a:lnT>
                      <a:noFill/>
                    </a:lnT>
                    <a:lnB>
                      <a:noFill/>
                    </a:lnB>
                  </a:tcPr>
                </a:tc>
                <a:tc>
                  <a:txBody>
                    <a:bodyPr/>
                    <a:lstStyle/>
                    <a:p>
                      <a:pPr marL="68580" algn="ctr">
                        <a:lnSpc>
                          <a:spcPct val="115000"/>
                        </a:lnSpc>
                        <a:spcBef>
                          <a:spcPts val="600"/>
                        </a:spcBef>
                        <a:spcAft>
                          <a:spcPts val="600"/>
                        </a:spcAft>
                      </a:pPr>
                      <a:r>
                        <a:rPr lang="de-CH" sz="1050" dirty="0">
                          <a:effectLst/>
                          <a:latin typeface="+mj-lt"/>
                          <a:ea typeface="Times New Roman" panose="02020603050405020304" pitchFamily="18" charset="0"/>
                          <a:cs typeface="Times New Roman" panose="02020603050405020304" pitchFamily="18" charset="0"/>
                        </a:rPr>
                        <a:t>2.5 Mio. CHF</a:t>
                      </a:r>
                    </a:p>
                  </a:txBody>
                  <a:tcPr marL="63294" marR="63294" marT="0" marB="0" anchor="ctr">
                    <a:lnL>
                      <a:noFill/>
                    </a:lnL>
                    <a:lnR>
                      <a:noFill/>
                    </a:lnR>
                    <a:lnT>
                      <a:noFill/>
                    </a:lnT>
                    <a:lnB>
                      <a:noFill/>
                    </a:lnB>
                  </a:tcPr>
                </a:tc>
                <a:extLst>
                  <a:ext uri="{0D108BD9-81ED-4DB2-BD59-A6C34878D82A}">
                    <a16:rowId xmlns:a16="http://schemas.microsoft.com/office/drawing/2014/main" val="4090475520"/>
                  </a:ext>
                </a:extLst>
              </a:tr>
              <a:tr h="288000">
                <a:tc>
                  <a:txBody>
                    <a:bodyPr/>
                    <a:lstStyle/>
                    <a:p>
                      <a:pPr marL="180340" algn="l">
                        <a:lnSpc>
                          <a:spcPct val="115000"/>
                        </a:lnSpc>
                        <a:spcBef>
                          <a:spcPts val="600"/>
                        </a:spcBef>
                        <a:spcAft>
                          <a:spcPts val="600"/>
                        </a:spcAft>
                      </a:pPr>
                      <a:r>
                        <a:rPr lang="de-CH" sz="1050" dirty="0">
                          <a:effectLst/>
                          <a:latin typeface="+mj-lt"/>
                          <a:ea typeface="Times New Roman" panose="02020603050405020304" pitchFamily="18" charset="0"/>
                          <a:cs typeface="Times New Roman" panose="02020603050405020304" pitchFamily="18" charset="0"/>
                        </a:rPr>
                        <a:t>davon Unternehmen (Präsenzen/Events)</a:t>
                      </a:r>
                      <a:r>
                        <a:rPr lang="de-CH" sz="1050" baseline="30000" dirty="0">
                          <a:effectLst/>
                          <a:latin typeface="+mj-lt"/>
                          <a:ea typeface="Times New Roman" panose="02020603050405020304" pitchFamily="18" charset="0"/>
                          <a:cs typeface="Times New Roman" panose="02020603050405020304" pitchFamily="18" charset="0"/>
                        </a:rPr>
                        <a:t>4</a:t>
                      </a:r>
                      <a:endParaRPr lang="de-CH" sz="1050" dirty="0">
                        <a:effectLst/>
                        <a:latin typeface="+mj-lt"/>
                        <a:ea typeface="Times New Roman" panose="02020603050405020304" pitchFamily="18" charset="0"/>
                        <a:cs typeface="Times New Roman" panose="02020603050405020304" pitchFamily="18" charset="0"/>
                      </a:endParaRPr>
                    </a:p>
                  </a:txBody>
                  <a:tcPr marL="63294" marR="63294" marT="0" marB="0" anchor="ctr">
                    <a:lnL>
                      <a:noFill/>
                    </a:lnL>
                    <a:lnR>
                      <a:noFill/>
                    </a:lnR>
                    <a:lnT>
                      <a:noFill/>
                    </a:lnT>
                    <a:lnB>
                      <a:noFill/>
                    </a:lnB>
                  </a:tcPr>
                </a:tc>
                <a:tc>
                  <a:txBody>
                    <a:bodyPr/>
                    <a:lstStyle/>
                    <a:p>
                      <a:pPr marL="68580" algn="ctr">
                        <a:lnSpc>
                          <a:spcPct val="115000"/>
                        </a:lnSpc>
                        <a:spcBef>
                          <a:spcPts val="600"/>
                        </a:spcBef>
                        <a:spcAft>
                          <a:spcPts val="600"/>
                        </a:spcAft>
                      </a:pPr>
                      <a:r>
                        <a:rPr lang="de-CH" sz="1050">
                          <a:effectLst/>
                          <a:latin typeface="+mj-lt"/>
                          <a:ea typeface="Times New Roman" panose="02020603050405020304" pitchFamily="18" charset="0"/>
                          <a:cs typeface="Times New Roman" panose="02020603050405020304" pitchFamily="18" charset="0"/>
                        </a:rPr>
                        <a:t>27.8 Mio. CHF</a:t>
                      </a:r>
                    </a:p>
                  </a:txBody>
                  <a:tcPr marL="63294" marR="63294" marT="0" marB="0" anchor="ctr">
                    <a:lnL>
                      <a:noFill/>
                    </a:lnL>
                    <a:lnR>
                      <a:noFill/>
                    </a:lnR>
                    <a:lnT>
                      <a:noFill/>
                    </a:lnT>
                    <a:lnB>
                      <a:noFill/>
                    </a:lnB>
                  </a:tcPr>
                </a:tc>
                <a:tc>
                  <a:txBody>
                    <a:bodyPr/>
                    <a:lstStyle/>
                    <a:p>
                      <a:pPr marL="68580" algn="ctr">
                        <a:lnSpc>
                          <a:spcPct val="115000"/>
                        </a:lnSpc>
                        <a:spcBef>
                          <a:spcPts val="600"/>
                        </a:spcBef>
                        <a:spcAft>
                          <a:spcPts val="600"/>
                        </a:spcAft>
                      </a:pPr>
                      <a:r>
                        <a:rPr lang="de-CH" sz="1050">
                          <a:effectLst/>
                          <a:latin typeface="+mj-lt"/>
                          <a:ea typeface="Times New Roman" panose="02020603050405020304" pitchFamily="18" charset="0"/>
                          <a:cs typeface="Times New Roman" panose="02020603050405020304" pitchFamily="18" charset="0"/>
                        </a:rPr>
                        <a:t>27.6 Mio. CHF</a:t>
                      </a:r>
                    </a:p>
                  </a:txBody>
                  <a:tcPr marL="63294" marR="63294" marT="0" marB="0" anchor="ctr">
                    <a:lnL>
                      <a:noFill/>
                    </a:lnL>
                    <a:lnR>
                      <a:noFill/>
                    </a:lnR>
                    <a:lnT>
                      <a:noFill/>
                    </a:lnT>
                    <a:lnB>
                      <a:noFill/>
                    </a:lnB>
                  </a:tcPr>
                </a:tc>
                <a:tc>
                  <a:txBody>
                    <a:bodyPr/>
                    <a:lstStyle/>
                    <a:p>
                      <a:pPr marL="68580" algn="ctr">
                        <a:lnSpc>
                          <a:spcPct val="115000"/>
                        </a:lnSpc>
                        <a:spcBef>
                          <a:spcPts val="600"/>
                        </a:spcBef>
                        <a:spcAft>
                          <a:spcPts val="600"/>
                        </a:spcAft>
                      </a:pPr>
                      <a:r>
                        <a:rPr lang="de-CH" sz="1050">
                          <a:effectLst/>
                          <a:latin typeface="+mj-lt"/>
                          <a:ea typeface="Times New Roman" panose="02020603050405020304" pitchFamily="18" charset="0"/>
                          <a:cs typeface="Times New Roman" panose="02020603050405020304" pitchFamily="18" charset="0"/>
                        </a:rPr>
                        <a:t>9.4 Mio. CHF</a:t>
                      </a:r>
                    </a:p>
                  </a:txBody>
                  <a:tcPr marL="63294" marR="63294" marT="0" marB="0" anchor="ctr">
                    <a:lnL>
                      <a:noFill/>
                    </a:lnL>
                    <a:lnR>
                      <a:noFill/>
                    </a:lnR>
                    <a:lnT>
                      <a:noFill/>
                    </a:lnT>
                    <a:lnB>
                      <a:noFill/>
                    </a:lnB>
                  </a:tcPr>
                </a:tc>
                <a:tc>
                  <a:txBody>
                    <a:bodyPr/>
                    <a:lstStyle/>
                    <a:p>
                      <a:pPr marL="68580" algn="ctr">
                        <a:lnSpc>
                          <a:spcPct val="115000"/>
                        </a:lnSpc>
                        <a:spcBef>
                          <a:spcPts val="600"/>
                        </a:spcBef>
                        <a:spcAft>
                          <a:spcPts val="600"/>
                        </a:spcAft>
                      </a:pPr>
                      <a:r>
                        <a:rPr lang="de-CH" sz="1050">
                          <a:effectLst/>
                          <a:latin typeface="+mj-lt"/>
                          <a:ea typeface="Times New Roman" panose="02020603050405020304" pitchFamily="18" charset="0"/>
                          <a:cs typeface="Times New Roman" panose="02020603050405020304" pitchFamily="18" charset="0"/>
                        </a:rPr>
                        <a:t>10.3 Mio. CHF</a:t>
                      </a:r>
                    </a:p>
                  </a:txBody>
                  <a:tcPr marL="63294" marR="63294" marT="0" marB="0" anchor="ctr">
                    <a:lnL>
                      <a:noFill/>
                    </a:lnL>
                    <a:lnR>
                      <a:noFill/>
                    </a:lnR>
                    <a:lnT>
                      <a:noFill/>
                    </a:lnT>
                    <a:lnB>
                      <a:noFill/>
                    </a:lnB>
                  </a:tcPr>
                </a:tc>
                <a:tc>
                  <a:txBody>
                    <a:bodyPr/>
                    <a:lstStyle/>
                    <a:p>
                      <a:pPr marL="68580" algn="ctr">
                        <a:lnSpc>
                          <a:spcPct val="115000"/>
                        </a:lnSpc>
                        <a:spcBef>
                          <a:spcPts val="600"/>
                        </a:spcBef>
                        <a:spcAft>
                          <a:spcPts val="600"/>
                        </a:spcAft>
                      </a:pPr>
                      <a:r>
                        <a:rPr lang="de-CH" sz="1050">
                          <a:effectLst/>
                          <a:latin typeface="+mj-lt"/>
                          <a:ea typeface="Times New Roman" panose="02020603050405020304" pitchFamily="18" charset="0"/>
                          <a:cs typeface="Times New Roman" panose="02020603050405020304" pitchFamily="18" charset="0"/>
                        </a:rPr>
                        <a:t>10.3 Mio. CHF</a:t>
                      </a:r>
                    </a:p>
                  </a:txBody>
                  <a:tcPr marL="63294" marR="63294" marT="0" marB="0" anchor="ctr">
                    <a:lnL>
                      <a:noFill/>
                    </a:lnL>
                    <a:lnR>
                      <a:noFill/>
                    </a:lnR>
                    <a:lnT>
                      <a:noFill/>
                    </a:lnT>
                    <a:lnB>
                      <a:noFill/>
                    </a:lnB>
                  </a:tcPr>
                </a:tc>
                <a:tc>
                  <a:txBody>
                    <a:bodyPr/>
                    <a:lstStyle/>
                    <a:p>
                      <a:pPr marL="68580" algn="ctr">
                        <a:lnSpc>
                          <a:spcPct val="115000"/>
                        </a:lnSpc>
                        <a:spcBef>
                          <a:spcPts val="600"/>
                        </a:spcBef>
                        <a:spcAft>
                          <a:spcPts val="600"/>
                        </a:spcAft>
                      </a:pPr>
                      <a:r>
                        <a:rPr lang="de-CH" sz="1050" dirty="0">
                          <a:effectLst/>
                          <a:latin typeface="+mj-lt"/>
                          <a:ea typeface="Times New Roman" panose="02020603050405020304" pitchFamily="18" charset="0"/>
                          <a:cs typeface="Times New Roman" panose="02020603050405020304" pitchFamily="18" charset="0"/>
                        </a:rPr>
                        <a:t>5.5 Mio. CHF</a:t>
                      </a:r>
                    </a:p>
                  </a:txBody>
                  <a:tcPr marL="63294" marR="63294" marT="0" marB="0" anchor="ctr">
                    <a:lnL>
                      <a:noFill/>
                    </a:lnL>
                    <a:lnR>
                      <a:noFill/>
                    </a:lnR>
                    <a:lnT>
                      <a:noFill/>
                    </a:lnT>
                    <a:lnB>
                      <a:noFill/>
                    </a:lnB>
                  </a:tcPr>
                </a:tc>
                <a:extLst>
                  <a:ext uri="{0D108BD9-81ED-4DB2-BD59-A6C34878D82A}">
                    <a16:rowId xmlns:a16="http://schemas.microsoft.com/office/drawing/2014/main" val="2617874735"/>
                  </a:ext>
                </a:extLst>
              </a:tr>
              <a:tr h="288000">
                <a:tc>
                  <a:txBody>
                    <a:bodyPr/>
                    <a:lstStyle/>
                    <a:p>
                      <a:pPr marL="68580" algn="l">
                        <a:lnSpc>
                          <a:spcPct val="115000"/>
                        </a:lnSpc>
                        <a:spcBef>
                          <a:spcPts val="600"/>
                        </a:spcBef>
                        <a:spcAft>
                          <a:spcPts val="600"/>
                        </a:spcAft>
                      </a:pPr>
                      <a:r>
                        <a:rPr lang="de-CH" sz="1050" dirty="0">
                          <a:effectLst/>
                          <a:latin typeface="+mj-lt"/>
                          <a:ea typeface="Times New Roman" panose="02020603050405020304" pitchFamily="18" charset="0"/>
                          <a:cs typeface="Times New Roman" panose="02020603050405020304" pitchFamily="18" charset="0"/>
                        </a:rPr>
                        <a:t>Anzahl Events Unternehmen (ohne WEF)</a:t>
                      </a:r>
                    </a:p>
                  </a:txBody>
                  <a:tcPr marL="63294" marR="63294" marT="0" marB="0" anchor="ctr">
                    <a:lnL>
                      <a:noFill/>
                    </a:lnL>
                    <a:lnR>
                      <a:noFill/>
                    </a:lnR>
                    <a:lnT>
                      <a:noFill/>
                    </a:lnT>
                    <a:lnB>
                      <a:noFill/>
                    </a:lnB>
                  </a:tcPr>
                </a:tc>
                <a:tc>
                  <a:txBody>
                    <a:bodyPr/>
                    <a:lstStyle/>
                    <a:p>
                      <a:pPr marL="68580" algn="ctr">
                        <a:lnSpc>
                          <a:spcPct val="115000"/>
                        </a:lnSpc>
                        <a:spcBef>
                          <a:spcPts val="600"/>
                        </a:spcBef>
                        <a:spcAft>
                          <a:spcPts val="600"/>
                        </a:spcAft>
                      </a:pPr>
                      <a:r>
                        <a:rPr lang="de-CH" sz="1050">
                          <a:effectLst/>
                          <a:latin typeface="+mj-lt"/>
                          <a:ea typeface="Times New Roman" panose="02020603050405020304" pitchFamily="18" charset="0"/>
                          <a:cs typeface="Times New Roman" panose="02020603050405020304" pitchFamily="18" charset="0"/>
                        </a:rPr>
                        <a:t>1 050</a:t>
                      </a:r>
                    </a:p>
                  </a:txBody>
                  <a:tcPr marL="63294" marR="63294" marT="0" marB="0" anchor="ctr">
                    <a:lnL>
                      <a:noFill/>
                    </a:lnL>
                    <a:lnR>
                      <a:noFill/>
                    </a:lnR>
                    <a:lnT>
                      <a:noFill/>
                    </a:lnT>
                    <a:lnB>
                      <a:noFill/>
                    </a:lnB>
                  </a:tcPr>
                </a:tc>
                <a:tc>
                  <a:txBody>
                    <a:bodyPr/>
                    <a:lstStyle/>
                    <a:p>
                      <a:pPr marL="68580" algn="ctr">
                        <a:lnSpc>
                          <a:spcPct val="115000"/>
                        </a:lnSpc>
                        <a:spcBef>
                          <a:spcPts val="600"/>
                        </a:spcBef>
                        <a:spcAft>
                          <a:spcPts val="600"/>
                        </a:spcAft>
                      </a:pPr>
                      <a:r>
                        <a:rPr lang="de-CH" sz="1050">
                          <a:effectLst/>
                          <a:latin typeface="+mj-lt"/>
                          <a:ea typeface="Times New Roman" panose="02020603050405020304" pitchFamily="18" charset="0"/>
                          <a:cs typeface="Times New Roman" panose="02020603050405020304" pitchFamily="18" charset="0"/>
                        </a:rPr>
                        <a:t>1 000</a:t>
                      </a:r>
                    </a:p>
                  </a:txBody>
                  <a:tcPr marL="63294" marR="63294" marT="0" marB="0" anchor="ctr">
                    <a:lnL>
                      <a:noFill/>
                    </a:lnL>
                    <a:lnR>
                      <a:noFill/>
                    </a:lnR>
                    <a:lnT>
                      <a:noFill/>
                    </a:lnT>
                    <a:lnB>
                      <a:noFill/>
                    </a:lnB>
                  </a:tcPr>
                </a:tc>
                <a:tc>
                  <a:txBody>
                    <a:bodyPr/>
                    <a:lstStyle/>
                    <a:p>
                      <a:pPr marL="68580" algn="ctr">
                        <a:lnSpc>
                          <a:spcPct val="115000"/>
                        </a:lnSpc>
                        <a:spcBef>
                          <a:spcPts val="600"/>
                        </a:spcBef>
                        <a:spcAft>
                          <a:spcPts val="600"/>
                        </a:spcAft>
                      </a:pPr>
                      <a:r>
                        <a:rPr lang="de-CH" sz="1050">
                          <a:effectLst/>
                          <a:latin typeface="+mj-lt"/>
                          <a:ea typeface="Times New Roman" panose="02020603050405020304" pitchFamily="18" charset="0"/>
                          <a:cs typeface="Times New Roman" panose="02020603050405020304" pitchFamily="18" charset="0"/>
                        </a:rPr>
                        <a:t>630</a:t>
                      </a:r>
                    </a:p>
                  </a:txBody>
                  <a:tcPr marL="63294" marR="63294" marT="0" marB="0" anchor="ctr">
                    <a:lnL>
                      <a:noFill/>
                    </a:lnL>
                    <a:lnR>
                      <a:noFill/>
                    </a:lnR>
                    <a:lnT>
                      <a:noFill/>
                    </a:lnT>
                    <a:lnB>
                      <a:noFill/>
                    </a:lnB>
                  </a:tcPr>
                </a:tc>
                <a:tc>
                  <a:txBody>
                    <a:bodyPr/>
                    <a:lstStyle/>
                    <a:p>
                      <a:pPr marL="68580" algn="ctr">
                        <a:lnSpc>
                          <a:spcPct val="115000"/>
                        </a:lnSpc>
                        <a:spcBef>
                          <a:spcPts val="600"/>
                        </a:spcBef>
                        <a:spcAft>
                          <a:spcPts val="600"/>
                        </a:spcAft>
                      </a:pPr>
                      <a:r>
                        <a:rPr lang="de-CH" sz="1050">
                          <a:effectLst/>
                          <a:latin typeface="+mj-lt"/>
                          <a:ea typeface="Times New Roman" panose="02020603050405020304" pitchFamily="18" charset="0"/>
                          <a:cs typeface="Times New Roman" panose="02020603050405020304" pitchFamily="18" charset="0"/>
                        </a:rPr>
                        <a:t>560</a:t>
                      </a:r>
                    </a:p>
                  </a:txBody>
                  <a:tcPr marL="63294" marR="63294" marT="0" marB="0" anchor="ctr">
                    <a:lnL>
                      <a:noFill/>
                    </a:lnL>
                    <a:lnR>
                      <a:noFill/>
                    </a:lnR>
                    <a:lnT>
                      <a:noFill/>
                    </a:lnT>
                    <a:lnB>
                      <a:noFill/>
                    </a:lnB>
                  </a:tcPr>
                </a:tc>
                <a:tc>
                  <a:txBody>
                    <a:bodyPr/>
                    <a:lstStyle/>
                    <a:p>
                      <a:pPr marL="68580" algn="ctr">
                        <a:lnSpc>
                          <a:spcPct val="115000"/>
                        </a:lnSpc>
                        <a:spcBef>
                          <a:spcPts val="600"/>
                        </a:spcBef>
                        <a:spcAft>
                          <a:spcPts val="600"/>
                        </a:spcAft>
                      </a:pPr>
                      <a:r>
                        <a:rPr lang="de-CH" sz="1050" dirty="0">
                          <a:effectLst/>
                          <a:latin typeface="+mj-lt"/>
                          <a:ea typeface="Times New Roman" panose="02020603050405020304" pitchFamily="18" charset="0"/>
                          <a:cs typeface="Times New Roman" panose="02020603050405020304" pitchFamily="18" charset="0"/>
                        </a:rPr>
                        <a:t>560</a:t>
                      </a:r>
                    </a:p>
                  </a:txBody>
                  <a:tcPr marL="63294" marR="63294" marT="0" marB="0" anchor="ctr">
                    <a:lnL>
                      <a:noFill/>
                    </a:lnL>
                    <a:lnR>
                      <a:noFill/>
                    </a:lnR>
                    <a:lnT>
                      <a:noFill/>
                    </a:lnT>
                    <a:lnB>
                      <a:noFill/>
                    </a:lnB>
                  </a:tcPr>
                </a:tc>
                <a:tc>
                  <a:txBody>
                    <a:bodyPr/>
                    <a:lstStyle/>
                    <a:p>
                      <a:pPr marL="68580" algn="ctr">
                        <a:lnSpc>
                          <a:spcPct val="115000"/>
                        </a:lnSpc>
                        <a:spcBef>
                          <a:spcPts val="600"/>
                        </a:spcBef>
                        <a:spcAft>
                          <a:spcPts val="600"/>
                        </a:spcAft>
                      </a:pPr>
                      <a:r>
                        <a:rPr lang="de-CH" sz="1050" dirty="0">
                          <a:effectLst/>
                          <a:latin typeface="+mj-lt"/>
                          <a:ea typeface="Times New Roman" panose="02020603050405020304" pitchFamily="18" charset="0"/>
                          <a:cs typeface="Times New Roman" panose="02020603050405020304" pitchFamily="18" charset="0"/>
                        </a:rPr>
                        <a:t>190</a:t>
                      </a:r>
                    </a:p>
                  </a:txBody>
                  <a:tcPr marL="63294" marR="63294" marT="0" marB="0" anchor="ctr">
                    <a:lnL>
                      <a:noFill/>
                    </a:lnL>
                    <a:lnR>
                      <a:noFill/>
                    </a:lnR>
                    <a:lnT>
                      <a:noFill/>
                    </a:lnT>
                    <a:lnB>
                      <a:noFill/>
                    </a:lnB>
                  </a:tcPr>
                </a:tc>
                <a:extLst>
                  <a:ext uri="{0D108BD9-81ED-4DB2-BD59-A6C34878D82A}">
                    <a16:rowId xmlns:a16="http://schemas.microsoft.com/office/drawing/2014/main" val="3611465524"/>
                  </a:ext>
                </a:extLst>
              </a:tr>
              <a:tr h="288000">
                <a:tc>
                  <a:txBody>
                    <a:bodyPr/>
                    <a:lstStyle/>
                    <a:p>
                      <a:pPr marL="68580" algn="l">
                        <a:lnSpc>
                          <a:spcPct val="115000"/>
                        </a:lnSpc>
                        <a:spcBef>
                          <a:spcPts val="600"/>
                        </a:spcBef>
                        <a:spcAft>
                          <a:spcPts val="600"/>
                        </a:spcAft>
                      </a:pPr>
                      <a:r>
                        <a:rPr lang="de-CH" sz="1050" dirty="0">
                          <a:effectLst/>
                          <a:latin typeface="+mj-lt"/>
                          <a:ea typeface="Times New Roman" panose="02020603050405020304" pitchFamily="18" charset="0"/>
                          <a:cs typeface="Times New Roman" panose="02020603050405020304" pitchFamily="18" charset="0"/>
                        </a:rPr>
                        <a:t>Gesamtumsatz Davos</a:t>
                      </a:r>
                      <a:br>
                        <a:rPr lang="de-CH" sz="1050" dirty="0">
                          <a:effectLst/>
                          <a:latin typeface="+mj-lt"/>
                          <a:ea typeface="Times New Roman" panose="02020603050405020304" pitchFamily="18" charset="0"/>
                          <a:cs typeface="Times New Roman" panose="02020603050405020304" pitchFamily="18" charset="0"/>
                        </a:rPr>
                      </a:br>
                      <a:r>
                        <a:rPr lang="de-CH" sz="1050" dirty="0">
                          <a:effectLst/>
                          <a:latin typeface="+mj-lt"/>
                          <a:ea typeface="Times New Roman" panose="02020603050405020304" pitchFamily="18" charset="0"/>
                          <a:cs typeface="Times New Roman" panose="02020603050405020304" pitchFamily="18" charset="0"/>
                        </a:rPr>
                        <a:t>(inklusive Multiplikatoreffekte)</a:t>
                      </a:r>
                    </a:p>
                  </a:txBody>
                  <a:tcPr marL="63294" marR="63294" marT="0" marB="0" anchor="ctr">
                    <a:lnL>
                      <a:noFill/>
                    </a:lnL>
                    <a:lnR>
                      <a:noFill/>
                    </a:lnR>
                    <a:lnT>
                      <a:noFill/>
                    </a:lnT>
                    <a:lnB>
                      <a:noFill/>
                    </a:lnB>
                  </a:tcPr>
                </a:tc>
                <a:tc>
                  <a:txBody>
                    <a:bodyPr/>
                    <a:lstStyle/>
                    <a:p>
                      <a:pPr marL="68580" algn="ctr">
                        <a:lnSpc>
                          <a:spcPct val="115000"/>
                        </a:lnSpc>
                        <a:spcBef>
                          <a:spcPts val="600"/>
                        </a:spcBef>
                        <a:spcAft>
                          <a:spcPts val="600"/>
                        </a:spcAft>
                      </a:pPr>
                      <a:r>
                        <a:rPr lang="de-CH" sz="1050" dirty="0">
                          <a:effectLst/>
                          <a:latin typeface="+mj-lt"/>
                          <a:ea typeface="Times New Roman" panose="02020603050405020304" pitchFamily="18" charset="0"/>
                          <a:cs typeface="Times New Roman" panose="02020603050405020304" pitchFamily="18" charset="0"/>
                        </a:rPr>
                        <a:t>100 Mio. CHF</a:t>
                      </a:r>
                    </a:p>
                  </a:txBody>
                  <a:tcPr marL="63294" marR="63294" marT="0" marB="0" anchor="ctr">
                    <a:lnL>
                      <a:noFill/>
                    </a:lnL>
                    <a:lnR>
                      <a:noFill/>
                    </a:lnR>
                    <a:lnT>
                      <a:noFill/>
                    </a:lnT>
                    <a:lnB>
                      <a:noFill/>
                    </a:lnB>
                  </a:tcPr>
                </a:tc>
                <a:tc>
                  <a:txBody>
                    <a:bodyPr/>
                    <a:lstStyle/>
                    <a:p>
                      <a:pPr marL="68580" algn="ctr">
                        <a:lnSpc>
                          <a:spcPct val="115000"/>
                        </a:lnSpc>
                        <a:spcBef>
                          <a:spcPts val="600"/>
                        </a:spcBef>
                        <a:spcAft>
                          <a:spcPts val="600"/>
                        </a:spcAft>
                      </a:pPr>
                      <a:r>
                        <a:rPr lang="de-CH" sz="1050">
                          <a:effectLst/>
                          <a:latin typeface="+mj-lt"/>
                          <a:ea typeface="Times New Roman" panose="02020603050405020304" pitchFamily="18" charset="0"/>
                          <a:cs typeface="Times New Roman" panose="02020603050405020304" pitchFamily="18" charset="0"/>
                        </a:rPr>
                        <a:t>92 Mio. CHF</a:t>
                      </a:r>
                    </a:p>
                  </a:txBody>
                  <a:tcPr marL="63294" marR="63294" marT="0" marB="0" anchor="ctr">
                    <a:lnL>
                      <a:noFill/>
                    </a:lnL>
                    <a:lnR>
                      <a:noFill/>
                    </a:lnR>
                    <a:lnT>
                      <a:noFill/>
                    </a:lnT>
                    <a:lnB>
                      <a:noFill/>
                    </a:lnB>
                  </a:tcPr>
                </a:tc>
                <a:tc>
                  <a:txBody>
                    <a:bodyPr/>
                    <a:lstStyle/>
                    <a:p>
                      <a:pPr marL="68580" algn="ctr">
                        <a:lnSpc>
                          <a:spcPct val="115000"/>
                        </a:lnSpc>
                        <a:spcBef>
                          <a:spcPts val="600"/>
                        </a:spcBef>
                        <a:spcAft>
                          <a:spcPts val="600"/>
                        </a:spcAft>
                      </a:pPr>
                      <a:r>
                        <a:rPr lang="de-CH" sz="1050">
                          <a:effectLst/>
                          <a:latin typeface="+mj-lt"/>
                          <a:ea typeface="Times New Roman" panose="02020603050405020304" pitchFamily="18" charset="0"/>
                          <a:cs typeface="Times New Roman" panose="02020603050405020304" pitchFamily="18" charset="0"/>
                        </a:rPr>
                        <a:t>60 Mio. CHF</a:t>
                      </a:r>
                    </a:p>
                  </a:txBody>
                  <a:tcPr marL="63294" marR="63294" marT="0" marB="0" anchor="ctr">
                    <a:lnL>
                      <a:noFill/>
                    </a:lnL>
                    <a:lnR>
                      <a:noFill/>
                    </a:lnR>
                    <a:lnT>
                      <a:noFill/>
                    </a:lnT>
                    <a:lnB>
                      <a:noFill/>
                    </a:lnB>
                  </a:tcPr>
                </a:tc>
                <a:tc>
                  <a:txBody>
                    <a:bodyPr/>
                    <a:lstStyle/>
                    <a:p>
                      <a:pPr marL="68580" algn="ctr">
                        <a:lnSpc>
                          <a:spcPct val="115000"/>
                        </a:lnSpc>
                        <a:spcBef>
                          <a:spcPts val="600"/>
                        </a:spcBef>
                        <a:spcAft>
                          <a:spcPts val="600"/>
                        </a:spcAft>
                      </a:pPr>
                      <a:r>
                        <a:rPr lang="de-CH" sz="1050">
                          <a:effectLst/>
                          <a:latin typeface="+mj-lt"/>
                          <a:ea typeface="Times New Roman" panose="02020603050405020304" pitchFamily="18" charset="0"/>
                          <a:cs typeface="Times New Roman" panose="02020603050405020304" pitchFamily="18" charset="0"/>
                        </a:rPr>
                        <a:t>50 Mio. CHF</a:t>
                      </a:r>
                    </a:p>
                  </a:txBody>
                  <a:tcPr marL="63294" marR="63294" marT="0" marB="0" anchor="ctr">
                    <a:lnL>
                      <a:noFill/>
                    </a:lnL>
                    <a:lnR>
                      <a:noFill/>
                    </a:lnR>
                    <a:lnT>
                      <a:noFill/>
                    </a:lnT>
                    <a:lnB>
                      <a:noFill/>
                    </a:lnB>
                  </a:tcPr>
                </a:tc>
                <a:tc>
                  <a:txBody>
                    <a:bodyPr/>
                    <a:lstStyle/>
                    <a:p>
                      <a:pPr marL="68580" algn="ctr">
                        <a:lnSpc>
                          <a:spcPct val="115000"/>
                        </a:lnSpc>
                        <a:spcBef>
                          <a:spcPts val="600"/>
                        </a:spcBef>
                        <a:spcAft>
                          <a:spcPts val="600"/>
                        </a:spcAft>
                      </a:pPr>
                      <a:r>
                        <a:rPr lang="de-CH" sz="1050">
                          <a:effectLst/>
                          <a:latin typeface="+mj-lt"/>
                          <a:ea typeface="Times New Roman" panose="02020603050405020304" pitchFamily="18" charset="0"/>
                          <a:cs typeface="Times New Roman" panose="02020603050405020304" pitchFamily="18" charset="0"/>
                        </a:rPr>
                        <a:t>41-42 Mio. CHF</a:t>
                      </a:r>
                    </a:p>
                  </a:txBody>
                  <a:tcPr marL="63294" marR="63294" marT="0" marB="0" anchor="ctr">
                    <a:lnL>
                      <a:noFill/>
                    </a:lnL>
                    <a:lnR>
                      <a:noFill/>
                    </a:lnR>
                    <a:lnT>
                      <a:noFill/>
                    </a:lnT>
                    <a:lnB>
                      <a:noFill/>
                    </a:lnB>
                  </a:tcPr>
                </a:tc>
                <a:tc>
                  <a:txBody>
                    <a:bodyPr/>
                    <a:lstStyle/>
                    <a:p>
                      <a:pPr marL="68580" algn="ctr">
                        <a:lnSpc>
                          <a:spcPct val="115000"/>
                        </a:lnSpc>
                        <a:spcBef>
                          <a:spcPts val="600"/>
                        </a:spcBef>
                        <a:spcAft>
                          <a:spcPts val="600"/>
                        </a:spcAft>
                      </a:pPr>
                      <a:r>
                        <a:rPr lang="de-CH" sz="1050" dirty="0">
                          <a:effectLst/>
                          <a:latin typeface="+mj-lt"/>
                          <a:ea typeface="Times New Roman" panose="02020603050405020304" pitchFamily="18" charset="0"/>
                          <a:cs typeface="Times New Roman" panose="02020603050405020304" pitchFamily="18" charset="0"/>
                        </a:rPr>
                        <a:t>22.7 Mio. CHF</a:t>
                      </a:r>
                    </a:p>
                  </a:txBody>
                  <a:tcPr marL="63294" marR="63294" marT="0" marB="0" anchor="ctr">
                    <a:lnL>
                      <a:noFill/>
                    </a:lnL>
                    <a:lnR>
                      <a:noFill/>
                    </a:lnR>
                    <a:lnT>
                      <a:noFill/>
                    </a:lnT>
                    <a:lnB>
                      <a:noFill/>
                    </a:lnB>
                  </a:tcPr>
                </a:tc>
                <a:extLst>
                  <a:ext uri="{0D108BD9-81ED-4DB2-BD59-A6C34878D82A}">
                    <a16:rowId xmlns:a16="http://schemas.microsoft.com/office/drawing/2014/main" val="372634788"/>
                  </a:ext>
                </a:extLst>
              </a:tr>
              <a:tr h="288000">
                <a:tc>
                  <a:txBody>
                    <a:bodyPr/>
                    <a:lstStyle/>
                    <a:p>
                      <a:pPr marL="68580" algn="l">
                        <a:lnSpc>
                          <a:spcPct val="115000"/>
                        </a:lnSpc>
                        <a:spcBef>
                          <a:spcPts val="600"/>
                        </a:spcBef>
                        <a:spcAft>
                          <a:spcPts val="600"/>
                        </a:spcAft>
                      </a:pPr>
                      <a:r>
                        <a:rPr lang="de-CH" sz="1050" dirty="0">
                          <a:effectLst/>
                          <a:latin typeface="+mj-lt"/>
                          <a:ea typeface="Times New Roman" panose="02020603050405020304" pitchFamily="18" charset="0"/>
                          <a:cs typeface="Times New Roman" panose="02020603050405020304" pitchFamily="18" charset="0"/>
                        </a:rPr>
                        <a:t>Umsatz Hotellerie/Gastronomie in Davos </a:t>
                      </a:r>
                    </a:p>
                  </a:txBody>
                  <a:tcPr marL="63294" marR="63294" marT="0" marB="0" anchor="ctr">
                    <a:lnL>
                      <a:noFill/>
                    </a:lnL>
                    <a:lnR>
                      <a:noFill/>
                    </a:lnR>
                    <a:lnT>
                      <a:noFill/>
                    </a:lnT>
                    <a:lnB>
                      <a:noFill/>
                    </a:lnB>
                  </a:tcPr>
                </a:tc>
                <a:tc>
                  <a:txBody>
                    <a:bodyPr/>
                    <a:lstStyle/>
                    <a:p>
                      <a:pPr marL="68580" algn="ctr">
                        <a:lnSpc>
                          <a:spcPct val="115000"/>
                        </a:lnSpc>
                        <a:spcBef>
                          <a:spcPts val="600"/>
                        </a:spcBef>
                        <a:spcAft>
                          <a:spcPts val="600"/>
                        </a:spcAft>
                      </a:pPr>
                      <a:r>
                        <a:rPr lang="de-CH" sz="1050" dirty="0">
                          <a:effectLst/>
                          <a:latin typeface="+mj-lt"/>
                          <a:ea typeface="Times New Roman" panose="02020603050405020304" pitchFamily="18" charset="0"/>
                          <a:cs typeface="Times New Roman" panose="02020603050405020304" pitchFamily="18" charset="0"/>
                        </a:rPr>
                        <a:t>35.9 Mio. CHF</a:t>
                      </a:r>
                    </a:p>
                  </a:txBody>
                  <a:tcPr marL="63294" marR="63294" marT="0" marB="0" anchor="ctr">
                    <a:lnL>
                      <a:noFill/>
                    </a:lnL>
                    <a:lnR>
                      <a:noFill/>
                    </a:lnR>
                    <a:lnT>
                      <a:noFill/>
                    </a:lnT>
                    <a:lnB>
                      <a:noFill/>
                    </a:lnB>
                  </a:tcPr>
                </a:tc>
                <a:tc>
                  <a:txBody>
                    <a:bodyPr/>
                    <a:lstStyle/>
                    <a:p>
                      <a:pPr marL="68580" algn="ctr">
                        <a:lnSpc>
                          <a:spcPct val="115000"/>
                        </a:lnSpc>
                        <a:spcBef>
                          <a:spcPts val="600"/>
                        </a:spcBef>
                        <a:spcAft>
                          <a:spcPts val="600"/>
                        </a:spcAft>
                      </a:pPr>
                      <a:r>
                        <a:rPr lang="de-CH" sz="1050">
                          <a:effectLst/>
                          <a:latin typeface="+mj-lt"/>
                          <a:ea typeface="Times New Roman" panose="02020603050405020304" pitchFamily="18" charset="0"/>
                          <a:cs typeface="Times New Roman" panose="02020603050405020304" pitchFamily="18" charset="0"/>
                        </a:rPr>
                        <a:t>28 Mio. CHF</a:t>
                      </a:r>
                    </a:p>
                  </a:txBody>
                  <a:tcPr marL="63294" marR="63294" marT="0" marB="0" anchor="ctr">
                    <a:lnL>
                      <a:noFill/>
                    </a:lnL>
                    <a:lnR>
                      <a:noFill/>
                    </a:lnR>
                    <a:lnT>
                      <a:noFill/>
                    </a:lnT>
                    <a:lnB>
                      <a:noFill/>
                    </a:lnB>
                  </a:tcPr>
                </a:tc>
                <a:tc>
                  <a:txBody>
                    <a:bodyPr/>
                    <a:lstStyle/>
                    <a:p>
                      <a:pPr marL="68580" algn="ctr">
                        <a:lnSpc>
                          <a:spcPct val="115000"/>
                        </a:lnSpc>
                        <a:spcBef>
                          <a:spcPts val="600"/>
                        </a:spcBef>
                        <a:spcAft>
                          <a:spcPts val="600"/>
                        </a:spcAft>
                      </a:pPr>
                      <a:r>
                        <a:rPr lang="de-CH" sz="1050">
                          <a:effectLst/>
                          <a:latin typeface="+mj-lt"/>
                          <a:ea typeface="Times New Roman" panose="02020603050405020304" pitchFamily="18" charset="0"/>
                          <a:cs typeface="Times New Roman" panose="02020603050405020304" pitchFamily="18" charset="0"/>
                        </a:rPr>
                        <a:t>27 Mio. CHF</a:t>
                      </a:r>
                    </a:p>
                  </a:txBody>
                  <a:tcPr marL="63294" marR="63294" marT="0" marB="0" anchor="ctr">
                    <a:lnL>
                      <a:noFill/>
                    </a:lnL>
                    <a:lnR>
                      <a:noFill/>
                    </a:lnR>
                    <a:lnT>
                      <a:noFill/>
                    </a:lnT>
                    <a:lnB>
                      <a:noFill/>
                    </a:lnB>
                  </a:tcPr>
                </a:tc>
                <a:tc>
                  <a:txBody>
                    <a:bodyPr/>
                    <a:lstStyle/>
                    <a:p>
                      <a:pPr marL="68580" algn="ctr">
                        <a:lnSpc>
                          <a:spcPct val="115000"/>
                        </a:lnSpc>
                        <a:spcBef>
                          <a:spcPts val="600"/>
                        </a:spcBef>
                        <a:spcAft>
                          <a:spcPts val="600"/>
                        </a:spcAft>
                      </a:pPr>
                      <a:r>
                        <a:rPr lang="de-CH" sz="1050">
                          <a:effectLst/>
                          <a:latin typeface="+mj-lt"/>
                          <a:ea typeface="Times New Roman" panose="02020603050405020304" pitchFamily="18" charset="0"/>
                          <a:cs typeface="Times New Roman" panose="02020603050405020304" pitchFamily="18" charset="0"/>
                        </a:rPr>
                        <a:t>24.4 Mio. CHF</a:t>
                      </a:r>
                    </a:p>
                  </a:txBody>
                  <a:tcPr marL="63294" marR="63294" marT="0" marB="0" anchor="ctr">
                    <a:lnL>
                      <a:noFill/>
                    </a:lnL>
                    <a:lnR>
                      <a:noFill/>
                    </a:lnR>
                    <a:lnT>
                      <a:noFill/>
                    </a:lnT>
                    <a:lnB>
                      <a:noFill/>
                    </a:lnB>
                  </a:tcPr>
                </a:tc>
                <a:tc>
                  <a:txBody>
                    <a:bodyPr/>
                    <a:lstStyle/>
                    <a:p>
                      <a:pPr marL="68580" algn="ctr">
                        <a:lnSpc>
                          <a:spcPct val="115000"/>
                        </a:lnSpc>
                        <a:spcBef>
                          <a:spcPts val="600"/>
                        </a:spcBef>
                        <a:spcAft>
                          <a:spcPts val="600"/>
                        </a:spcAft>
                      </a:pPr>
                      <a:r>
                        <a:rPr lang="de-CH" sz="1050">
                          <a:effectLst/>
                          <a:latin typeface="+mj-lt"/>
                          <a:ea typeface="Times New Roman" panose="02020603050405020304" pitchFamily="18" charset="0"/>
                          <a:cs typeface="Times New Roman" panose="02020603050405020304" pitchFamily="18" charset="0"/>
                        </a:rPr>
                        <a:t>20.6 Mio. CHF</a:t>
                      </a:r>
                    </a:p>
                  </a:txBody>
                  <a:tcPr marL="63294" marR="63294" marT="0" marB="0" anchor="ctr">
                    <a:lnL>
                      <a:noFill/>
                    </a:lnL>
                    <a:lnR>
                      <a:noFill/>
                    </a:lnR>
                    <a:lnT>
                      <a:noFill/>
                    </a:lnT>
                    <a:lnB>
                      <a:noFill/>
                    </a:lnB>
                  </a:tcPr>
                </a:tc>
                <a:tc>
                  <a:txBody>
                    <a:bodyPr/>
                    <a:lstStyle/>
                    <a:p>
                      <a:pPr marL="68580" algn="ctr">
                        <a:lnSpc>
                          <a:spcPct val="115000"/>
                        </a:lnSpc>
                        <a:spcBef>
                          <a:spcPts val="600"/>
                        </a:spcBef>
                        <a:spcAft>
                          <a:spcPts val="600"/>
                        </a:spcAft>
                      </a:pPr>
                      <a:r>
                        <a:rPr lang="de-CH" sz="1050" dirty="0">
                          <a:effectLst/>
                          <a:latin typeface="+mj-lt"/>
                          <a:ea typeface="Times New Roman" panose="02020603050405020304" pitchFamily="18" charset="0"/>
                          <a:cs typeface="Times New Roman" panose="02020603050405020304" pitchFamily="18" charset="0"/>
                        </a:rPr>
                        <a:t>10-11 Mio. CHF</a:t>
                      </a:r>
                    </a:p>
                  </a:txBody>
                  <a:tcPr marL="63294" marR="63294" marT="0" marB="0" anchor="ctr">
                    <a:lnL>
                      <a:noFill/>
                    </a:lnL>
                    <a:lnR>
                      <a:noFill/>
                    </a:lnR>
                    <a:lnT>
                      <a:noFill/>
                    </a:lnT>
                    <a:lnB>
                      <a:noFill/>
                    </a:lnB>
                  </a:tcPr>
                </a:tc>
                <a:extLst>
                  <a:ext uri="{0D108BD9-81ED-4DB2-BD59-A6C34878D82A}">
                    <a16:rowId xmlns:a16="http://schemas.microsoft.com/office/drawing/2014/main" val="429759762"/>
                  </a:ext>
                </a:extLst>
              </a:tr>
              <a:tr h="288000">
                <a:tc>
                  <a:txBody>
                    <a:bodyPr/>
                    <a:lstStyle/>
                    <a:p>
                      <a:pPr marL="68580" algn="l">
                        <a:lnSpc>
                          <a:spcPct val="115000"/>
                        </a:lnSpc>
                        <a:spcBef>
                          <a:spcPts val="600"/>
                        </a:spcBef>
                        <a:spcAft>
                          <a:spcPts val="600"/>
                        </a:spcAft>
                      </a:pPr>
                      <a:r>
                        <a:rPr lang="de-CH" sz="1050" dirty="0">
                          <a:effectLst/>
                          <a:latin typeface="+mj-lt"/>
                          <a:ea typeface="Times New Roman" panose="02020603050405020304" pitchFamily="18" charset="0"/>
                          <a:cs typeface="Times New Roman" panose="02020603050405020304" pitchFamily="18" charset="0"/>
                        </a:rPr>
                        <a:t>Generierte Logiernächte </a:t>
                      </a:r>
                    </a:p>
                  </a:txBody>
                  <a:tcPr marL="63294" marR="63294" marT="0" marB="0" anchor="ctr">
                    <a:lnL>
                      <a:noFill/>
                    </a:lnL>
                    <a:lnR>
                      <a:noFill/>
                    </a:lnR>
                    <a:lnT>
                      <a:noFill/>
                    </a:lnT>
                    <a:lnB w="19050" cap="flat" cmpd="sng" algn="ctr">
                      <a:solidFill>
                        <a:srgbClr val="008000"/>
                      </a:solidFill>
                      <a:prstDash val="solid"/>
                      <a:round/>
                      <a:headEnd type="none" w="med" len="med"/>
                      <a:tailEnd type="none" w="med" len="med"/>
                    </a:lnB>
                  </a:tcPr>
                </a:tc>
                <a:tc>
                  <a:txBody>
                    <a:bodyPr/>
                    <a:lstStyle/>
                    <a:p>
                      <a:pPr marL="68580" algn="ctr">
                        <a:lnSpc>
                          <a:spcPct val="115000"/>
                        </a:lnSpc>
                        <a:spcBef>
                          <a:spcPts val="600"/>
                        </a:spcBef>
                        <a:spcAft>
                          <a:spcPts val="600"/>
                        </a:spcAft>
                      </a:pPr>
                      <a:r>
                        <a:rPr lang="de-CH" sz="1050">
                          <a:effectLst/>
                          <a:latin typeface="+mj-lt"/>
                          <a:ea typeface="Times New Roman" panose="02020603050405020304" pitchFamily="18" charset="0"/>
                          <a:cs typeface="Times New Roman" panose="02020603050405020304" pitchFamily="18" charset="0"/>
                        </a:rPr>
                        <a:t>nicht erhoben</a:t>
                      </a:r>
                    </a:p>
                  </a:txBody>
                  <a:tcPr marL="63294" marR="63294" marT="0" marB="0" anchor="ctr">
                    <a:lnL>
                      <a:noFill/>
                    </a:lnL>
                    <a:lnR>
                      <a:noFill/>
                    </a:lnR>
                    <a:lnT>
                      <a:noFill/>
                    </a:lnT>
                    <a:lnB w="19050" cap="flat" cmpd="sng" algn="ctr">
                      <a:solidFill>
                        <a:srgbClr val="008000"/>
                      </a:solidFill>
                      <a:prstDash val="solid"/>
                      <a:round/>
                      <a:headEnd type="none" w="med" len="med"/>
                      <a:tailEnd type="none" w="med" len="med"/>
                    </a:lnB>
                  </a:tcPr>
                </a:tc>
                <a:tc>
                  <a:txBody>
                    <a:bodyPr/>
                    <a:lstStyle/>
                    <a:p>
                      <a:pPr marL="68580" algn="ctr">
                        <a:lnSpc>
                          <a:spcPct val="115000"/>
                        </a:lnSpc>
                        <a:spcBef>
                          <a:spcPts val="600"/>
                        </a:spcBef>
                        <a:spcAft>
                          <a:spcPts val="600"/>
                        </a:spcAft>
                      </a:pPr>
                      <a:r>
                        <a:rPr lang="de-CH" sz="1050">
                          <a:effectLst/>
                          <a:latin typeface="+mj-lt"/>
                          <a:ea typeface="Times New Roman" panose="02020603050405020304" pitchFamily="18" charset="0"/>
                          <a:cs typeface="Times New Roman" panose="02020603050405020304" pitchFamily="18" charset="0"/>
                        </a:rPr>
                        <a:t>nicht erhoben</a:t>
                      </a:r>
                    </a:p>
                  </a:txBody>
                  <a:tcPr marL="63294" marR="63294" marT="0" marB="0" anchor="ctr">
                    <a:lnL>
                      <a:noFill/>
                    </a:lnL>
                    <a:lnR>
                      <a:noFill/>
                    </a:lnR>
                    <a:lnT>
                      <a:noFill/>
                    </a:lnT>
                    <a:lnB w="19050" cap="flat" cmpd="sng" algn="ctr">
                      <a:solidFill>
                        <a:srgbClr val="008000"/>
                      </a:solidFill>
                      <a:prstDash val="solid"/>
                      <a:round/>
                      <a:headEnd type="none" w="med" len="med"/>
                      <a:tailEnd type="none" w="med" len="med"/>
                    </a:lnB>
                  </a:tcPr>
                </a:tc>
                <a:tc>
                  <a:txBody>
                    <a:bodyPr/>
                    <a:lstStyle/>
                    <a:p>
                      <a:pPr marL="68580" algn="ctr">
                        <a:lnSpc>
                          <a:spcPct val="115000"/>
                        </a:lnSpc>
                        <a:spcBef>
                          <a:spcPts val="600"/>
                        </a:spcBef>
                        <a:spcAft>
                          <a:spcPts val="600"/>
                        </a:spcAft>
                      </a:pPr>
                      <a:r>
                        <a:rPr lang="de-CH" sz="1050">
                          <a:effectLst/>
                          <a:latin typeface="+mj-lt"/>
                          <a:ea typeface="Times New Roman" panose="02020603050405020304" pitchFamily="18" charset="0"/>
                          <a:cs typeface="Times New Roman" panose="02020603050405020304" pitchFamily="18" charset="0"/>
                        </a:rPr>
                        <a:t>nicht erhoben</a:t>
                      </a:r>
                    </a:p>
                  </a:txBody>
                  <a:tcPr marL="63294" marR="63294" marT="0" marB="0" anchor="ctr">
                    <a:lnL>
                      <a:noFill/>
                    </a:lnL>
                    <a:lnR>
                      <a:noFill/>
                    </a:lnR>
                    <a:lnT>
                      <a:noFill/>
                    </a:lnT>
                    <a:lnB w="19050" cap="flat" cmpd="sng" algn="ctr">
                      <a:solidFill>
                        <a:srgbClr val="008000"/>
                      </a:solidFill>
                      <a:prstDash val="solid"/>
                      <a:round/>
                      <a:headEnd type="none" w="med" len="med"/>
                      <a:tailEnd type="none" w="med" len="med"/>
                    </a:lnB>
                  </a:tcPr>
                </a:tc>
                <a:tc>
                  <a:txBody>
                    <a:bodyPr/>
                    <a:lstStyle/>
                    <a:p>
                      <a:pPr marL="68580" algn="ctr">
                        <a:lnSpc>
                          <a:spcPct val="115000"/>
                        </a:lnSpc>
                        <a:spcBef>
                          <a:spcPts val="600"/>
                        </a:spcBef>
                        <a:spcAft>
                          <a:spcPts val="600"/>
                        </a:spcAft>
                      </a:pPr>
                      <a:r>
                        <a:rPr lang="de-CH" sz="1050">
                          <a:effectLst/>
                          <a:latin typeface="+mj-lt"/>
                          <a:ea typeface="Times New Roman" panose="02020603050405020304" pitchFamily="18" charset="0"/>
                          <a:cs typeface="Times New Roman" panose="02020603050405020304" pitchFamily="18" charset="0"/>
                        </a:rPr>
                        <a:t>37 200</a:t>
                      </a:r>
                    </a:p>
                  </a:txBody>
                  <a:tcPr marL="63294" marR="63294" marT="0" marB="0" anchor="ctr">
                    <a:lnL>
                      <a:noFill/>
                    </a:lnL>
                    <a:lnR>
                      <a:noFill/>
                    </a:lnR>
                    <a:lnT>
                      <a:noFill/>
                    </a:lnT>
                    <a:lnB w="19050" cap="flat" cmpd="sng" algn="ctr">
                      <a:solidFill>
                        <a:srgbClr val="008000"/>
                      </a:solidFill>
                      <a:prstDash val="solid"/>
                      <a:round/>
                      <a:headEnd type="none" w="med" len="med"/>
                      <a:tailEnd type="none" w="med" len="med"/>
                    </a:lnB>
                  </a:tcPr>
                </a:tc>
                <a:tc>
                  <a:txBody>
                    <a:bodyPr/>
                    <a:lstStyle/>
                    <a:p>
                      <a:pPr marL="68580" algn="ctr">
                        <a:lnSpc>
                          <a:spcPct val="115000"/>
                        </a:lnSpc>
                        <a:spcBef>
                          <a:spcPts val="600"/>
                        </a:spcBef>
                        <a:spcAft>
                          <a:spcPts val="600"/>
                        </a:spcAft>
                      </a:pPr>
                      <a:r>
                        <a:rPr lang="de-CH" sz="1050">
                          <a:effectLst/>
                          <a:latin typeface="+mj-lt"/>
                          <a:ea typeface="Times New Roman" panose="02020603050405020304" pitchFamily="18" charset="0"/>
                          <a:cs typeface="Times New Roman" panose="02020603050405020304" pitchFamily="18" charset="0"/>
                        </a:rPr>
                        <a:t>31 200</a:t>
                      </a:r>
                    </a:p>
                  </a:txBody>
                  <a:tcPr marL="63294" marR="63294" marT="0" marB="0" anchor="ctr">
                    <a:lnL>
                      <a:noFill/>
                    </a:lnL>
                    <a:lnR>
                      <a:noFill/>
                    </a:lnR>
                    <a:lnT>
                      <a:noFill/>
                    </a:lnT>
                    <a:lnB w="19050" cap="flat" cmpd="sng" algn="ctr">
                      <a:solidFill>
                        <a:srgbClr val="008000"/>
                      </a:solidFill>
                      <a:prstDash val="solid"/>
                      <a:round/>
                      <a:headEnd type="none" w="med" len="med"/>
                      <a:tailEnd type="none" w="med" len="med"/>
                    </a:lnB>
                  </a:tcPr>
                </a:tc>
                <a:tc>
                  <a:txBody>
                    <a:bodyPr/>
                    <a:lstStyle/>
                    <a:p>
                      <a:pPr marL="68580" algn="ctr">
                        <a:lnSpc>
                          <a:spcPct val="115000"/>
                        </a:lnSpc>
                        <a:spcBef>
                          <a:spcPts val="600"/>
                        </a:spcBef>
                        <a:spcAft>
                          <a:spcPts val="600"/>
                        </a:spcAft>
                      </a:pPr>
                      <a:r>
                        <a:rPr lang="de-CH" sz="1050" dirty="0">
                          <a:effectLst/>
                          <a:latin typeface="+mj-lt"/>
                          <a:ea typeface="Times New Roman" panose="02020603050405020304" pitchFamily="18" charset="0"/>
                          <a:cs typeface="Times New Roman" panose="02020603050405020304" pitchFamily="18" charset="0"/>
                        </a:rPr>
                        <a:t>24 000</a:t>
                      </a:r>
                    </a:p>
                  </a:txBody>
                  <a:tcPr marL="63294" marR="63294" marT="0" marB="0" anchor="ctr">
                    <a:lnL>
                      <a:noFill/>
                    </a:lnL>
                    <a:lnR>
                      <a:noFill/>
                    </a:lnR>
                    <a:lnT>
                      <a:noFill/>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666234015"/>
                  </a:ext>
                </a:extLst>
              </a:tr>
            </a:tbl>
          </a:graphicData>
        </a:graphic>
      </p:graphicFrame>
      <p:sp>
        <p:nvSpPr>
          <p:cNvPr id="6" name="Textfeld 5">
            <a:extLst>
              <a:ext uri="{FF2B5EF4-FFF2-40B4-BE49-F238E27FC236}">
                <a16:creationId xmlns:a16="http://schemas.microsoft.com/office/drawing/2014/main" id="{E7ED03B0-46DD-ECE5-4FF2-927CD09A25E6}"/>
              </a:ext>
            </a:extLst>
          </p:cNvPr>
          <p:cNvSpPr txBox="1"/>
          <p:nvPr/>
        </p:nvSpPr>
        <p:spPr>
          <a:xfrm>
            <a:off x="358775" y="4098153"/>
            <a:ext cx="664253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30000" noProof="0" dirty="0">
                <a:ln>
                  <a:noFill/>
                </a:ln>
                <a:solidFill>
                  <a:srgbClr val="000000"/>
                </a:solidFill>
                <a:effectLst/>
                <a:uLnTx/>
                <a:uFillTx/>
                <a:ea typeface="+mn-ea"/>
                <a:cs typeface="+mn-cs"/>
              </a:rPr>
              <a:t>1 Inklusive Ehepartner und Begleitpersonen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30000" noProof="0" dirty="0">
                <a:ln>
                  <a:noFill/>
                </a:ln>
                <a:solidFill>
                  <a:srgbClr val="000000"/>
                </a:solidFill>
                <a:effectLst/>
                <a:uLnTx/>
                <a:uFillTx/>
                <a:ea typeface="+mn-ea"/>
                <a:cs typeface="+mn-cs"/>
              </a:rPr>
              <a:t>2 Inklusive der durch die Teilnehmenden über WEF bzw. </a:t>
            </a:r>
            <a:r>
              <a:rPr kumimoji="0" lang="de-DE" sz="1200" b="0" i="0" u="none" strike="noStrike" kern="1200" cap="none" spc="0" normalizeH="0" baseline="30000" noProof="0" dirty="0" err="1">
                <a:ln>
                  <a:noFill/>
                </a:ln>
                <a:solidFill>
                  <a:srgbClr val="000000"/>
                </a:solidFill>
                <a:effectLst/>
                <a:uLnTx/>
                <a:uFillTx/>
                <a:ea typeface="+mn-ea"/>
                <a:cs typeface="+mn-cs"/>
              </a:rPr>
              <a:t>PublicisLive</a:t>
            </a:r>
            <a:r>
              <a:rPr kumimoji="0" lang="de-DE" sz="1200" b="0" i="0" u="none" strike="noStrike" kern="1200" cap="none" spc="0" normalizeH="0" baseline="30000" noProof="0" dirty="0">
                <a:ln>
                  <a:noFill/>
                </a:ln>
                <a:solidFill>
                  <a:srgbClr val="000000"/>
                </a:solidFill>
                <a:effectLst/>
                <a:uLnTx/>
                <a:uFillTx/>
                <a:ea typeface="+mn-ea"/>
                <a:cs typeface="+mn-cs"/>
              </a:rPr>
              <a:t> gebuchten Übernachtungen (2023 in Höhe von 12 Mio. CHF)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30000" noProof="0" dirty="0">
                <a:ln>
                  <a:noFill/>
                </a:ln>
                <a:solidFill>
                  <a:srgbClr val="000000"/>
                </a:solidFill>
                <a:effectLst/>
                <a:uLnTx/>
                <a:uFillTx/>
                <a:ea typeface="+mn-ea"/>
                <a:cs typeface="+mn-cs"/>
              </a:rPr>
              <a:t>3 Abzüglich der durch die Teilnehmenden über WEF bzw. </a:t>
            </a:r>
            <a:r>
              <a:rPr kumimoji="0" lang="de-DE" sz="1200" b="0" i="0" u="none" strike="noStrike" kern="1200" cap="none" spc="0" normalizeH="0" baseline="30000" noProof="0" dirty="0" err="1">
                <a:ln>
                  <a:noFill/>
                </a:ln>
                <a:solidFill>
                  <a:srgbClr val="000000"/>
                </a:solidFill>
                <a:effectLst/>
                <a:uLnTx/>
                <a:uFillTx/>
                <a:ea typeface="+mn-ea"/>
                <a:cs typeface="+mn-cs"/>
              </a:rPr>
              <a:t>PublicisLive</a:t>
            </a:r>
            <a:r>
              <a:rPr kumimoji="0" lang="de-DE" sz="1200" b="0" i="0" u="none" strike="noStrike" kern="1200" cap="none" spc="0" normalizeH="0" baseline="30000" noProof="0" dirty="0">
                <a:ln>
                  <a:noFill/>
                </a:ln>
                <a:solidFill>
                  <a:srgbClr val="000000"/>
                </a:solidFill>
                <a:effectLst/>
                <a:uLnTx/>
                <a:uFillTx/>
                <a:ea typeface="+mn-ea"/>
                <a:cs typeface="+mn-cs"/>
              </a:rPr>
              <a:t> gebuchten Übernachtungen (2023 in Höhe von 12 Mio. CHF)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30000" noProof="0" dirty="0">
                <a:ln>
                  <a:noFill/>
                </a:ln>
                <a:solidFill>
                  <a:srgbClr val="000000"/>
                </a:solidFill>
                <a:effectLst/>
                <a:uLnTx/>
                <a:uFillTx/>
                <a:ea typeface="+mn-ea"/>
                <a:cs typeface="+mn-cs"/>
              </a:rPr>
              <a:t>4 Für 2020 und 2023 inklusive Unternehmensausgaben für Umnutzungen und </a:t>
            </a:r>
            <a:r>
              <a:rPr kumimoji="0" lang="de-DE" sz="1200" b="0" i="0" u="none" strike="noStrike" kern="1200" cap="none" spc="0" normalizeH="0" baseline="30000" noProof="0" dirty="0" err="1">
                <a:ln>
                  <a:noFill/>
                </a:ln>
                <a:solidFill>
                  <a:srgbClr val="000000"/>
                </a:solidFill>
                <a:effectLst/>
                <a:uLnTx/>
                <a:uFillTx/>
                <a:ea typeface="+mn-ea"/>
                <a:cs typeface="+mn-cs"/>
              </a:rPr>
              <a:t>Temporärbauten</a:t>
            </a:r>
            <a:endParaRPr kumimoji="0" lang="de-DE" sz="1200" b="0" i="0" u="none" strike="noStrike" kern="1200" cap="none" spc="0" normalizeH="0" baseline="30000" noProof="0" dirty="0">
              <a:ln>
                <a:noFill/>
              </a:ln>
              <a:solidFill>
                <a:srgbClr val="000000"/>
              </a:solidFill>
              <a:effectLst/>
              <a:uLnTx/>
              <a:uFillTx/>
              <a:ea typeface="+mn-ea"/>
              <a:cs typeface="+mn-cs"/>
            </a:endParaRPr>
          </a:p>
        </p:txBody>
      </p:sp>
    </p:spTree>
    <p:extLst>
      <p:ext uri="{BB962C8B-B14F-4D97-AF65-F5344CB8AC3E}">
        <p14:creationId xmlns:p14="http://schemas.microsoft.com/office/powerpoint/2010/main" val="1481125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0A3C986-1FC0-1D0D-5AB5-077C20969347}"/>
              </a:ext>
            </a:extLst>
          </p:cNvPr>
          <p:cNvSpPr>
            <a:spLocks noGrp="1"/>
          </p:cNvSpPr>
          <p:nvPr>
            <p:ph type="title"/>
          </p:nvPr>
        </p:nvSpPr>
        <p:spPr/>
        <p:txBody>
          <a:bodyPr>
            <a:normAutofit/>
          </a:bodyPr>
          <a:lstStyle/>
          <a:p>
            <a:r>
              <a:rPr lang="de-CH" sz="3600" dirty="0"/>
              <a:t>5. Abschätzung Steuereffekte</a:t>
            </a:r>
          </a:p>
        </p:txBody>
      </p:sp>
      <p:sp>
        <p:nvSpPr>
          <p:cNvPr id="6" name="Textplatzhalter 5">
            <a:extLst>
              <a:ext uri="{FF2B5EF4-FFF2-40B4-BE49-F238E27FC236}">
                <a16:creationId xmlns:a16="http://schemas.microsoft.com/office/drawing/2014/main" id="{7CC8E877-5B26-1AA9-5287-918FD2E6B805}"/>
              </a:ext>
            </a:extLst>
          </p:cNvPr>
          <p:cNvSpPr>
            <a:spLocks noGrp="1"/>
          </p:cNvSpPr>
          <p:nvPr>
            <p:ph type="body" idx="1"/>
          </p:nvPr>
        </p:nvSpPr>
        <p:spPr/>
        <p:txBody>
          <a:bodyPr/>
          <a:lstStyle/>
          <a:p>
            <a:endParaRPr lang="de-CH"/>
          </a:p>
        </p:txBody>
      </p:sp>
      <p:sp>
        <p:nvSpPr>
          <p:cNvPr id="4" name="Foliennummernplatzhalter 3">
            <a:extLst>
              <a:ext uri="{FF2B5EF4-FFF2-40B4-BE49-F238E27FC236}">
                <a16:creationId xmlns:a16="http://schemas.microsoft.com/office/drawing/2014/main" id="{809E54AC-CC4E-261C-93DD-9FF8800B7359}"/>
              </a:ext>
            </a:extLst>
          </p:cNvPr>
          <p:cNvSpPr>
            <a:spLocks noGrp="1"/>
          </p:cNvSpPr>
          <p:nvPr>
            <p:ph type="sldNum" sz="quarter" idx="4294967295"/>
          </p:nvPr>
        </p:nvSpPr>
        <p:spPr>
          <a:xfrm>
            <a:off x="8929688" y="4767263"/>
            <a:ext cx="214312" cy="274637"/>
          </a:xfrm>
        </p:spPr>
        <p:txBody>
          <a:bodyPr/>
          <a:lstStyle/>
          <a:p>
            <a:fld id="{7559FC98-AF75-4A00-A03C-DF9FEBF6BCB9}" type="slidenum">
              <a:rPr lang="de-CH" smtClean="0"/>
              <a:pPr/>
              <a:t>33</a:t>
            </a:fld>
            <a:endParaRPr lang="de-CH"/>
          </a:p>
        </p:txBody>
      </p:sp>
    </p:spTree>
    <p:extLst>
      <p:ext uri="{BB962C8B-B14F-4D97-AF65-F5344CB8AC3E}">
        <p14:creationId xmlns:p14="http://schemas.microsoft.com/office/powerpoint/2010/main" val="3591876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5AE331-A3FF-8677-7143-7B4180DE7889}"/>
              </a:ext>
            </a:extLst>
          </p:cNvPr>
          <p:cNvSpPr>
            <a:spLocks noGrp="1"/>
          </p:cNvSpPr>
          <p:nvPr>
            <p:ph type="title"/>
          </p:nvPr>
        </p:nvSpPr>
        <p:spPr/>
        <p:txBody>
          <a:bodyPr/>
          <a:lstStyle/>
          <a:p>
            <a:r>
              <a:rPr lang="de-CH" dirty="0"/>
              <a:t>Betrachtete Steuerarten</a:t>
            </a:r>
          </a:p>
        </p:txBody>
      </p:sp>
      <p:sp>
        <p:nvSpPr>
          <p:cNvPr id="4" name="Foliennummernplatzhalter 3">
            <a:extLst>
              <a:ext uri="{FF2B5EF4-FFF2-40B4-BE49-F238E27FC236}">
                <a16:creationId xmlns:a16="http://schemas.microsoft.com/office/drawing/2014/main" id="{A30F3C6A-FB76-DDB6-2110-7413C420D8E2}"/>
              </a:ext>
            </a:extLst>
          </p:cNvPr>
          <p:cNvSpPr>
            <a:spLocks noGrp="1"/>
          </p:cNvSpPr>
          <p:nvPr>
            <p:ph type="sldNum" sz="quarter" idx="12"/>
          </p:nvPr>
        </p:nvSpPr>
        <p:spPr/>
        <p:txBody>
          <a:bodyPr/>
          <a:lstStyle/>
          <a:p>
            <a:fld id="{7559FC98-AF75-4A00-A03C-DF9FEBF6BCB9}" type="slidenum">
              <a:rPr lang="de-CH" smtClean="0"/>
              <a:pPr/>
              <a:t>34</a:t>
            </a:fld>
            <a:endParaRPr lang="de-CH"/>
          </a:p>
        </p:txBody>
      </p:sp>
      <p:graphicFrame>
        <p:nvGraphicFramePr>
          <p:cNvPr id="7" name="Tabelle 6">
            <a:extLst>
              <a:ext uri="{FF2B5EF4-FFF2-40B4-BE49-F238E27FC236}">
                <a16:creationId xmlns:a16="http://schemas.microsoft.com/office/drawing/2014/main" id="{090E7931-51BE-0437-03A6-2F0A71292DBE}"/>
              </a:ext>
            </a:extLst>
          </p:cNvPr>
          <p:cNvGraphicFramePr>
            <a:graphicFrameLocks noGrp="1"/>
          </p:cNvGraphicFramePr>
          <p:nvPr>
            <p:extLst>
              <p:ext uri="{D42A27DB-BD31-4B8C-83A1-F6EECF244321}">
                <p14:modId xmlns:p14="http://schemas.microsoft.com/office/powerpoint/2010/main" val="2617319256"/>
              </p:ext>
            </p:extLst>
          </p:nvPr>
        </p:nvGraphicFramePr>
        <p:xfrm>
          <a:off x="358775" y="1148071"/>
          <a:ext cx="8100000" cy="2880000"/>
        </p:xfrm>
        <a:graphic>
          <a:graphicData uri="http://schemas.openxmlformats.org/drawingml/2006/table">
            <a:tbl>
              <a:tblPr firstRow="1" firstCol="1" bandRow="1"/>
              <a:tblGrid>
                <a:gridCol w="3460126">
                  <a:extLst>
                    <a:ext uri="{9D8B030D-6E8A-4147-A177-3AD203B41FA5}">
                      <a16:colId xmlns:a16="http://schemas.microsoft.com/office/drawing/2014/main" val="2618644473"/>
                    </a:ext>
                  </a:extLst>
                </a:gridCol>
                <a:gridCol w="4639874">
                  <a:extLst>
                    <a:ext uri="{9D8B030D-6E8A-4147-A177-3AD203B41FA5}">
                      <a16:colId xmlns:a16="http://schemas.microsoft.com/office/drawing/2014/main" val="1597411275"/>
                    </a:ext>
                  </a:extLst>
                </a:gridCol>
              </a:tblGrid>
              <a:tr h="360000">
                <a:tc>
                  <a:txBody>
                    <a:bodyPr/>
                    <a:lstStyle/>
                    <a:p>
                      <a:pPr marL="68580" algn="just">
                        <a:lnSpc>
                          <a:spcPct val="115000"/>
                        </a:lnSpc>
                        <a:spcBef>
                          <a:spcPts val="600"/>
                        </a:spcBef>
                        <a:spcAft>
                          <a:spcPts val="600"/>
                        </a:spcAft>
                      </a:pPr>
                      <a:r>
                        <a:rPr lang="de-CH" sz="1600" b="1">
                          <a:effectLst/>
                          <a:latin typeface="+mn-lt"/>
                          <a:ea typeface="Times New Roman" panose="02020603050405020304" pitchFamily="18" charset="0"/>
                          <a:cs typeface="Times New Roman" panose="02020603050405020304" pitchFamily="18" charset="0"/>
                        </a:rPr>
                        <a:t>Steuer</a:t>
                      </a:r>
                      <a:endParaRPr lang="de-CH" sz="1600">
                        <a:effectLst/>
                        <a:latin typeface="+mn-lt"/>
                        <a:ea typeface="Times New Roman" panose="02020603050405020304" pitchFamily="18" charset="0"/>
                        <a:cs typeface="Times New Roman" panose="02020603050405020304" pitchFamily="18" charset="0"/>
                      </a:endParaRPr>
                    </a:p>
                  </a:txBody>
                  <a:tcPr marL="68580" marR="6858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68580" algn="just">
                        <a:lnSpc>
                          <a:spcPct val="115000"/>
                        </a:lnSpc>
                        <a:spcBef>
                          <a:spcPts val="600"/>
                        </a:spcBef>
                        <a:spcAft>
                          <a:spcPts val="600"/>
                        </a:spcAft>
                      </a:pPr>
                      <a:r>
                        <a:rPr lang="de-CH" sz="1600" b="1" dirty="0">
                          <a:effectLst/>
                          <a:latin typeface="+mn-lt"/>
                          <a:ea typeface="Times New Roman" panose="02020603050405020304" pitchFamily="18" charset="0"/>
                          <a:cs typeface="Times New Roman" panose="02020603050405020304" pitchFamily="18" charset="0"/>
                        </a:rPr>
                        <a:t>Steuergegenstand</a:t>
                      </a:r>
                      <a:endParaRPr lang="de-CH" sz="1600" dirty="0">
                        <a:effectLst/>
                        <a:latin typeface="+mn-lt"/>
                        <a:ea typeface="Times New Roman" panose="02020603050405020304" pitchFamily="18" charset="0"/>
                        <a:cs typeface="Times New Roman" panose="02020603050405020304" pitchFamily="18" charset="0"/>
                      </a:endParaRPr>
                    </a:p>
                  </a:txBody>
                  <a:tcPr marL="68580" marR="6858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923064873"/>
                  </a:ext>
                </a:extLst>
              </a:tr>
              <a:tr h="720000">
                <a:tc>
                  <a:txBody>
                    <a:bodyPr/>
                    <a:lstStyle/>
                    <a:p>
                      <a:pPr marL="68580" algn="l">
                        <a:lnSpc>
                          <a:spcPct val="115000"/>
                        </a:lnSpc>
                        <a:spcBef>
                          <a:spcPts val="400"/>
                        </a:spcBef>
                        <a:spcAft>
                          <a:spcPts val="300"/>
                        </a:spcAft>
                      </a:pPr>
                      <a:r>
                        <a:rPr lang="de-CH" sz="1600" dirty="0">
                          <a:solidFill>
                            <a:srgbClr val="000000"/>
                          </a:solidFill>
                          <a:effectLst/>
                          <a:latin typeface="+mn-lt"/>
                          <a:ea typeface="Times New Roman" panose="02020603050405020304" pitchFamily="18" charset="0"/>
                          <a:cs typeface="Times New Roman" panose="02020603050405020304" pitchFamily="18" charset="0"/>
                        </a:rPr>
                        <a:t>Mehrwertsteuer </a:t>
                      </a:r>
                      <a:br>
                        <a:rPr lang="de-CH" sz="1600" dirty="0">
                          <a:solidFill>
                            <a:srgbClr val="000000"/>
                          </a:solidFill>
                          <a:effectLst/>
                          <a:latin typeface="+mn-lt"/>
                          <a:ea typeface="Times New Roman" panose="02020603050405020304" pitchFamily="18" charset="0"/>
                          <a:cs typeface="Times New Roman" panose="02020603050405020304" pitchFamily="18" charset="0"/>
                        </a:rPr>
                      </a:br>
                      <a:r>
                        <a:rPr lang="de-CH" sz="1600" dirty="0">
                          <a:solidFill>
                            <a:srgbClr val="000000"/>
                          </a:solidFill>
                          <a:effectLst/>
                          <a:latin typeface="+mn-lt"/>
                          <a:ea typeface="Times New Roman" panose="02020603050405020304" pitchFamily="18" charset="0"/>
                          <a:cs typeface="Times New Roman" panose="02020603050405020304" pitchFamily="18" charset="0"/>
                        </a:rPr>
                        <a:t>(Bund)</a:t>
                      </a:r>
                      <a:endParaRPr lang="de-CH" sz="1600" dirty="0">
                        <a:effectLst/>
                        <a:latin typeface="+mn-lt"/>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marL="68580" algn="l">
                        <a:lnSpc>
                          <a:spcPct val="115000"/>
                        </a:lnSpc>
                        <a:spcBef>
                          <a:spcPts val="400"/>
                        </a:spcBef>
                        <a:spcAft>
                          <a:spcPts val="300"/>
                        </a:spcAft>
                      </a:pPr>
                      <a:r>
                        <a:rPr lang="de-CH" sz="1600">
                          <a:effectLst/>
                          <a:latin typeface="+mn-lt"/>
                          <a:ea typeface="Times New Roman" panose="02020603050405020304" pitchFamily="18" charset="0"/>
                          <a:cs typeface="Times New Roman" panose="02020603050405020304" pitchFamily="18" charset="0"/>
                        </a:rPr>
                        <a:t>Lieferungen und Dienstleistungen von Unternehmen im Zusammenhang mit dem Jahrestreffen</a:t>
                      </a:r>
                    </a:p>
                  </a:txBody>
                  <a:tcPr marL="68580" marR="68580" marT="0" marB="0" anchor="ctr">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342015400"/>
                  </a:ext>
                </a:extLst>
              </a:tr>
              <a:tr h="720000">
                <a:tc>
                  <a:txBody>
                    <a:bodyPr/>
                    <a:lstStyle/>
                    <a:p>
                      <a:pPr marL="68580" algn="l">
                        <a:lnSpc>
                          <a:spcPct val="115000"/>
                        </a:lnSpc>
                        <a:spcBef>
                          <a:spcPts val="400"/>
                        </a:spcBef>
                        <a:spcAft>
                          <a:spcPts val="300"/>
                        </a:spcAft>
                      </a:pPr>
                      <a:r>
                        <a:rPr lang="de-CH" sz="1600" dirty="0">
                          <a:solidFill>
                            <a:srgbClr val="000000"/>
                          </a:solidFill>
                          <a:effectLst/>
                          <a:latin typeface="+mn-lt"/>
                          <a:ea typeface="Times New Roman" panose="02020603050405020304" pitchFamily="18" charset="0"/>
                          <a:cs typeface="Times New Roman" panose="02020603050405020304" pitchFamily="18" charset="0"/>
                        </a:rPr>
                        <a:t>Gewinnsteuer</a:t>
                      </a:r>
                      <a:br>
                        <a:rPr lang="de-CH" sz="1600" dirty="0">
                          <a:solidFill>
                            <a:srgbClr val="000000"/>
                          </a:solidFill>
                          <a:effectLst/>
                          <a:latin typeface="+mn-lt"/>
                          <a:ea typeface="Times New Roman" panose="02020603050405020304" pitchFamily="18" charset="0"/>
                          <a:cs typeface="Times New Roman" panose="02020603050405020304" pitchFamily="18" charset="0"/>
                        </a:rPr>
                      </a:br>
                      <a:r>
                        <a:rPr lang="de-CH" sz="1600" dirty="0">
                          <a:solidFill>
                            <a:srgbClr val="000000"/>
                          </a:solidFill>
                          <a:effectLst/>
                          <a:latin typeface="+mn-lt"/>
                          <a:ea typeface="Times New Roman" panose="02020603050405020304" pitchFamily="18" charset="0"/>
                          <a:cs typeface="Times New Roman" panose="02020603050405020304" pitchFamily="18" charset="0"/>
                        </a:rPr>
                        <a:t>(direkte Bundessteuer, Kantonssteuer)</a:t>
                      </a:r>
                      <a:endParaRPr lang="de-CH" sz="1600" dirty="0">
                        <a:effectLst/>
                        <a:latin typeface="+mn-lt"/>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68580" algn="l">
                        <a:lnSpc>
                          <a:spcPct val="115000"/>
                        </a:lnSpc>
                        <a:spcBef>
                          <a:spcPts val="400"/>
                        </a:spcBef>
                        <a:spcAft>
                          <a:spcPts val="300"/>
                        </a:spcAft>
                      </a:pPr>
                      <a:r>
                        <a:rPr lang="de-CH" sz="1600" dirty="0">
                          <a:effectLst/>
                          <a:latin typeface="+mn-lt"/>
                          <a:ea typeface="Times New Roman" panose="02020603050405020304" pitchFamily="18" charset="0"/>
                          <a:cs typeface="Times New Roman" panose="02020603050405020304" pitchFamily="18" charset="0"/>
                        </a:rPr>
                        <a:t>Gewinne der Unternehmen, die Umsätze im Zusammenhang mit dem Jahrestreffen erzielen</a:t>
                      </a:r>
                    </a:p>
                  </a:txBody>
                  <a:tcPr marL="68580" marR="68580" marT="0" marB="0" anchor="ctr">
                    <a:lnL>
                      <a:noFill/>
                    </a:lnL>
                    <a:lnR>
                      <a:noFill/>
                    </a:lnR>
                    <a:lnT>
                      <a:noFill/>
                    </a:lnT>
                    <a:lnB>
                      <a:noFill/>
                    </a:lnB>
                  </a:tcPr>
                </a:tc>
                <a:extLst>
                  <a:ext uri="{0D108BD9-81ED-4DB2-BD59-A6C34878D82A}">
                    <a16:rowId xmlns:a16="http://schemas.microsoft.com/office/drawing/2014/main" val="2882029555"/>
                  </a:ext>
                </a:extLst>
              </a:tr>
              <a:tr h="1080000">
                <a:tc>
                  <a:txBody>
                    <a:bodyPr/>
                    <a:lstStyle/>
                    <a:p>
                      <a:pPr marL="68580" algn="l">
                        <a:lnSpc>
                          <a:spcPct val="115000"/>
                        </a:lnSpc>
                        <a:spcBef>
                          <a:spcPts val="400"/>
                        </a:spcBef>
                        <a:spcAft>
                          <a:spcPts val="300"/>
                        </a:spcAft>
                      </a:pPr>
                      <a:r>
                        <a:rPr lang="de-CH" sz="1600" dirty="0">
                          <a:effectLst/>
                          <a:latin typeface="+mn-lt"/>
                          <a:ea typeface="Times New Roman" panose="02020603050405020304" pitchFamily="18" charset="0"/>
                          <a:cs typeface="Times New Roman" panose="02020603050405020304" pitchFamily="18" charset="0"/>
                        </a:rPr>
                        <a:t>Einkommenssteuer</a:t>
                      </a:r>
                      <a:br>
                        <a:rPr lang="de-CH" sz="1600" dirty="0">
                          <a:effectLst/>
                          <a:latin typeface="+mn-lt"/>
                          <a:ea typeface="Times New Roman" panose="02020603050405020304" pitchFamily="18" charset="0"/>
                          <a:cs typeface="Times New Roman" panose="02020603050405020304" pitchFamily="18" charset="0"/>
                        </a:rPr>
                      </a:br>
                      <a:r>
                        <a:rPr lang="de-CH" sz="1600" dirty="0">
                          <a:solidFill>
                            <a:srgbClr val="000000"/>
                          </a:solidFill>
                          <a:effectLst/>
                          <a:latin typeface="+mn-lt"/>
                          <a:ea typeface="Times New Roman" panose="02020603050405020304" pitchFamily="18" charset="0"/>
                          <a:cs typeface="Times New Roman" panose="02020603050405020304" pitchFamily="18" charset="0"/>
                        </a:rPr>
                        <a:t>(direkte Bundessteuer, Kantonssteuer, </a:t>
                      </a:r>
                      <a:br>
                        <a:rPr lang="de-CH" sz="1600" dirty="0">
                          <a:solidFill>
                            <a:srgbClr val="000000"/>
                          </a:solidFill>
                          <a:effectLst/>
                          <a:latin typeface="+mn-lt"/>
                          <a:ea typeface="Times New Roman" panose="02020603050405020304" pitchFamily="18" charset="0"/>
                          <a:cs typeface="Times New Roman" panose="02020603050405020304" pitchFamily="18" charset="0"/>
                        </a:rPr>
                      </a:br>
                      <a:r>
                        <a:rPr lang="de-CH" sz="1600" dirty="0">
                          <a:solidFill>
                            <a:srgbClr val="000000"/>
                          </a:solidFill>
                          <a:effectLst/>
                          <a:latin typeface="+mn-lt"/>
                          <a:ea typeface="Times New Roman" panose="02020603050405020304" pitchFamily="18" charset="0"/>
                          <a:cs typeface="Times New Roman" panose="02020603050405020304" pitchFamily="18" charset="0"/>
                        </a:rPr>
                        <a:t>Gemeindesteuer)</a:t>
                      </a:r>
                      <a:endParaRPr lang="de-CH" sz="1600" dirty="0">
                        <a:effectLst/>
                        <a:latin typeface="+mn-lt"/>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9050" cap="flat" cmpd="sng" algn="ctr">
                      <a:solidFill>
                        <a:srgbClr val="008000"/>
                      </a:solidFill>
                      <a:prstDash val="solid"/>
                      <a:round/>
                      <a:headEnd type="none" w="med" len="med"/>
                      <a:tailEnd type="none" w="med" len="med"/>
                    </a:lnB>
                  </a:tcPr>
                </a:tc>
                <a:tc>
                  <a:txBody>
                    <a:bodyPr/>
                    <a:lstStyle/>
                    <a:p>
                      <a:pPr marL="68580" algn="l">
                        <a:lnSpc>
                          <a:spcPct val="115000"/>
                        </a:lnSpc>
                        <a:spcBef>
                          <a:spcPts val="400"/>
                        </a:spcBef>
                        <a:spcAft>
                          <a:spcPts val="300"/>
                        </a:spcAft>
                      </a:pPr>
                      <a:r>
                        <a:rPr lang="de-CH" sz="1600" dirty="0">
                          <a:effectLst/>
                          <a:latin typeface="+mn-lt"/>
                          <a:ea typeface="Times New Roman" panose="02020603050405020304" pitchFamily="18" charset="0"/>
                          <a:cs typeface="Times New Roman" panose="02020603050405020304" pitchFamily="18" charset="0"/>
                        </a:rPr>
                        <a:t>Lohnzahlungen der Unternehmen, die Umsätze im Zusammenhang mit dem Jahrestreffen erzielen</a:t>
                      </a:r>
                    </a:p>
                  </a:txBody>
                  <a:tcPr marL="68580" marR="68580" marT="0" marB="0" anchor="ctr">
                    <a:lnL>
                      <a:noFill/>
                    </a:lnL>
                    <a:lnR>
                      <a:noFill/>
                    </a:lnR>
                    <a:lnT>
                      <a:noFill/>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362487429"/>
                  </a:ext>
                </a:extLst>
              </a:tr>
            </a:tbl>
          </a:graphicData>
        </a:graphic>
      </p:graphicFrame>
      <p:sp>
        <p:nvSpPr>
          <p:cNvPr id="3" name="Textfeld 2">
            <a:extLst>
              <a:ext uri="{FF2B5EF4-FFF2-40B4-BE49-F238E27FC236}">
                <a16:creationId xmlns:a16="http://schemas.microsoft.com/office/drawing/2014/main" id="{250431B7-ED6C-9766-ECD7-DEAFFFDCC48B}"/>
              </a:ext>
            </a:extLst>
          </p:cNvPr>
          <p:cNvSpPr txBox="1"/>
          <p:nvPr/>
        </p:nvSpPr>
        <p:spPr>
          <a:xfrm>
            <a:off x="358775" y="4051742"/>
            <a:ext cx="4572000" cy="276999"/>
          </a:xfrm>
          <a:prstGeom prst="rect">
            <a:avLst/>
          </a:prstGeom>
          <a:noFill/>
        </p:spPr>
        <p:txBody>
          <a:bodyPr wrap="square">
            <a:spAutoFit/>
          </a:bodyPr>
          <a:lstStyle/>
          <a:p>
            <a:r>
              <a:rPr lang="de-CH" sz="1200" dirty="0">
                <a:solidFill>
                  <a:srgbClr val="000000"/>
                </a:solidFill>
                <a:effectLst/>
                <a:ea typeface="Times New Roman" panose="02020603050405020304" pitchFamily="18" charset="0"/>
                <a:cs typeface="Times New Roman" panose="02020603050405020304" pitchFamily="18" charset="0"/>
              </a:rPr>
              <a:t>Quelle: eigene Darstellung IMP-HSG</a:t>
            </a:r>
            <a:endParaRPr lang="de-CH" sz="12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31332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71DBA9-C5A0-81F6-90ED-A5E90D76D20D}"/>
              </a:ext>
            </a:extLst>
          </p:cNvPr>
          <p:cNvSpPr>
            <a:spLocks noGrp="1"/>
          </p:cNvSpPr>
          <p:nvPr>
            <p:ph type="title"/>
          </p:nvPr>
        </p:nvSpPr>
        <p:spPr/>
        <p:txBody>
          <a:bodyPr/>
          <a:lstStyle/>
          <a:p>
            <a:r>
              <a:rPr lang="de-CH" dirty="0"/>
              <a:t>Hinweise zur Interpretation</a:t>
            </a:r>
          </a:p>
        </p:txBody>
      </p:sp>
      <p:sp>
        <p:nvSpPr>
          <p:cNvPr id="3" name="Inhaltsplatzhalter 2">
            <a:extLst>
              <a:ext uri="{FF2B5EF4-FFF2-40B4-BE49-F238E27FC236}">
                <a16:creationId xmlns:a16="http://schemas.microsoft.com/office/drawing/2014/main" id="{1C52115A-F9E6-588C-D6C6-57F5CC0ACEF5}"/>
              </a:ext>
            </a:extLst>
          </p:cNvPr>
          <p:cNvSpPr>
            <a:spLocks noGrp="1"/>
          </p:cNvSpPr>
          <p:nvPr>
            <p:ph idx="1"/>
          </p:nvPr>
        </p:nvSpPr>
        <p:spPr/>
        <p:txBody>
          <a:bodyPr/>
          <a:lstStyle/>
          <a:p>
            <a:pPr marL="285750" indent="-285750">
              <a:spcBef>
                <a:spcPts val="1200"/>
              </a:spcBef>
              <a:buFont typeface="Wingdings" panose="05000000000000000000" pitchFamily="2" charset="2"/>
              <a:buChar char="§"/>
            </a:pPr>
            <a:r>
              <a:rPr lang="de-DE" sz="1600" dirty="0"/>
              <a:t>Die hier vorgenommenen Berechnungen der steuerlichen Effekte mittels Durchschnittswerten können nur als grobe Schätzung verstanden werden.</a:t>
            </a:r>
          </a:p>
          <a:p>
            <a:pPr marL="285750" indent="-285750">
              <a:spcBef>
                <a:spcPts val="1200"/>
              </a:spcBef>
              <a:buFont typeface="Wingdings" panose="05000000000000000000" pitchFamily="2" charset="2"/>
              <a:buChar char="§"/>
            </a:pPr>
            <a:r>
              <a:rPr lang="de-DE" sz="1600" dirty="0"/>
              <a:t>Bei der Einkommenssteuer sowie der Gewinnsteuer hängt das konkrete Steueraufkommen hängt von verschiedenen individuellen Merkmalen der Steuerpflichtigen Individuen bzw. Unternehmen ab, für keine Informationen vorliegen. Entsprechend wurden Durchschnittswerte aus der Steuerstatistik zum Ansatz gebracht.</a:t>
            </a:r>
          </a:p>
          <a:p>
            <a:pPr marL="285750" indent="-285750">
              <a:spcBef>
                <a:spcPts val="1200"/>
              </a:spcBef>
              <a:buFont typeface="Wingdings" panose="05000000000000000000" pitchFamily="2" charset="2"/>
              <a:buChar char="§"/>
            </a:pPr>
            <a:r>
              <a:rPr lang="de-DE" sz="1600" dirty="0"/>
              <a:t>Bei der Mehrwertsteuer bleiben trotz Zerlegung der Ausgaben auf Wirtschaftszweige noch erhebliche Unschärfen (z.B. Aufgliederung der Ausgaben im Detailhandel: tatsächliches Verhältnis von Ausgaben zum normalen und zum reduzierten Steuersatz).</a:t>
            </a:r>
          </a:p>
          <a:p>
            <a:endParaRPr lang="de-CH" dirty="0"/>
          </a:p>
        </p:txBody>
      </p:sp>
      <p:sp>
        <p:nvSpPr>
          <p:cNvPr id="4" name="Foliennummernplatzhalter 3">
            <a:extLst>
              <a:ext uri="{FF2B5EF4-FFF2-40B4-BE49-F238E27FC236}">
                <a16:creationId xmlns:a16="http://schemas.microsoft.com/office/drawing/2014/main" id="{047D83CA-77BA-BCF2-69FF-FF696ED7E5AC}"/>
              </a:ext>
            </a:extLst>
          </p:cNvPr>
          <p:cNvSpPr>
            <a:spLocks noGrp="1"/>
          </p:cNvSpPr>
          <p:nvPr>
            <p:ph type="sldNum" sz="quarter" idx="12"/>
          </p:nvPr>
        </p:nvSpPr>
        <p:spPr/>
        <p:txBody>
          <a:bodyPr/>
          <a:lstStyle/>
          <a:p>
            <a:fld id="{7559FC98-AF75-4A00-A03C-DF9FEBF6BCB9}" type="slidenum">
              <a:rPr lang="de-CH" smtClean="0"/>
              <a:pPr/>
              <a:t>35</a:t>
            </a:fld>
            <a:endParaRPr lang="de-CH"/>
          </a:p>
        </p:txBody>
      </p:sp>
    </p:spTree>
    <p:extLst>
      <p:ext uri="{BB962C8B-B14F-4D97-AF65-F5344CB8AC3E}">
        <p14:creationId xmlns:p14="http://schemas.microsoft.com/office/powerpoint/2010/main" val="27265436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682B82-F8AD-E7DC-8133-3E8809B823B2}"/>
              </a:ext>
            </a:extLst>
          </p:cNvPr>
          <p:cNvSpPr>
            <a:spLocks noGrp="1"/>
          </p:cNvSpPr>
          <p:nvPr>
            <p:ph type="title"/>
          </p:nvPr>
        </p:nvSpPr>
        <p:spPr/>
        <p:txBody>
          <a:bodyPr/>
          <a:lstStyle/>
          <a:p>
            <a:r>
              <a:rPr lang="de-CH" dirty="0"/>
              <a:t>Abschätzung Mehrwertsteuereffekte</a:t>
            </a:r>
          </a:p>
        </p:txBody>
      </p:sp>
      <p:sp>
        <p:nvSpPr>
          <p:cNvPr id="3" name="Inhaltsplatzhalter 2">
            <a:extLst>
              <a:ext uri="{FF2B5EF4-FFF2-40B4-BE49-F238E27FC236}">
                <a16:creationId xmlns:a16="http://schemas.microsoft.com/office/drawing/2014/main" id="{9663E23A-7F47-4A59-6EBC-7E62CA466907}"/>
              </a:ext>
            </a:extLst>
          </p:cNvPr>
          <p:cNvSpPr>
            <a:spLocks noGrp="1"/>
          </p:cNvSpPr>
          <p:nvPr>
            <p:ph idx="1"/>
          </p:nvPr>
        </p:nvSpPr>
        <p:spPr>
          <a:xfrm>
            <a:off x="5532504" y="985900"/>
            <a:ext cx="3252720" cy="3494025"/>
          </a:xfrm>
        </p:spPr>
        <p:txBody>
          <a:bodyPr/>
          <a:lstStyle/>
          <a:p>
            <a:pPr marL="285750" indent="-285750">
              <a:spcBef>
                <a:spcPts val="600"/>
              </a:spcBef>
              <a:spcAft>
                <a:spcPts val="600"/>
              </a:spcAft>
              <a:buFont typeface="Wingdings" panose="05000000000000000000" pitchFamily="2" charset="2"/>
              <a:buChar char="§"/>
            </a:pPr>
            <a:r>
              <a:rPr lang="de-CH" sz="1600" dirty="0">
                <a:effectLst/>
                <a:ea typeface="Times New Roman" panose="02020603050405020304" pitchFamily="18" charset="0"/>
                <a:cs typeface="Times New Roman" panose="02020603050405020304" pitchFamily="18" charset="0"/>
              </a:rPr>
              <a:t>Das Mehrwertsteueraufkommen durch das Jahrestreffen 2023 wird auf rund 6.0 Mio. CHF geschätzt. </a:t>
            </a:r>
          </a:p>
          <a:p>
            <a:pPr marL="285750" indent="-285750">
              <a:spcBef>
                <a:spcPts val="600"/>
              </a:spcBef>
              <a:spcAft>
                <a:spcPts val="600"/>
              </a:spcAft>
              <a:buFont typeface="Wingdings" panose="05000000000000000000" pitchFamily="2" charset="2"/>
              <a:buChar char="§"/>
            </a:pPr>
            <a:r>
              <a:rPr lang="de-CH" sz="1600" dirty="0">
                <a:effectLst/>
                <a:ea typeface="Times New Roman" panose="02020603050405020304" pitchFamily="18" charset="0"/>
                <a:cs typeface="Times New Roman" panose="02020603050405020304" pitchFamily="18" charset="0"/>
              </a:rPr>
              <a:t>Es entfällt komplett auf den Bund. </a:t>
            </a:r>
          </a:p>
          <a:p>
            <a:pPr marL="285750" indent="-285750">
              <a:spcBef>
                <a:spcPts val="600"/>
              </a:spcBef>
              <a:spcAft>
                <a:spcPts val="600"/>
              </a:spcAft>
              <a:buFont typeface="Wingdings" panose="05000000000000000000" pitchFamily="2" charset="2"/>
              <a:buChar char="§"/>
            </a:pPr>
            <a:r>
              <a:rPr lang="de-CH" sz="1600" dirty="0">
                <a:effectLst/>
                <a:ea typeface="Times New Roman" panose="02020603050405020304" pitchFamily="18" charset="0"/>
                <a:cs typeface="Times New Roman" panose="02020603050405020304" pitchFamily="18" charset="0"/>
              </a:rPr>
              <a:t>Den grössten Anteil an den Mehrwertsteuerzahlungen haben die Teilnehmergebühren.</a:t>
            </a:r>
          </a:p>
        </p:txBody>
      </p:sp>
      <p:sp>
        <p:nvSpPr>
          <p:cNvPr id="4" name="Foliennummernplatzhalter 3">
            <a:extLst>
              <a:ext uri="{FF2B5EF4-FFF2-40B4-BE49-F238E27FC236}">
                <a16:creationId xmlns:a16="http://schemas.microsoft.com/office/drawing/2014/main" id="{7ABABD87-AA9F-5D3C-2EAF-42F239ACF8EB}"/>
              </a:ext>
            </a:extLst>
          </p:cNvPr>
          <p:cNvSpPr>
            <a:spLocks noGrp="1"/>
          </p:cNvSpPr>
          <p:nvPr>
            <p:ph type="sldNum" sz="quarter" idx="12"/>
          </p:nvPr>
        </p:nvSpPr>
        <p:spPr/>
        <p:txBody>
          <a:bodyPr/>
          <a:lstStyle/>
          <a:p>
            <a:fld id="{7559FC98-AF75-4A00-A03C-DF9FEBF6BCB9}" type="slidenum">
              <a:rPr lang="de-CH" smtClean="0"/>
              <a:pPr/>
              <a:t>36</a:t>
            </a:fld>
            <a:endParaRPr lang="de-CH"/>
          </a:p>
        </p:txBody>
      </p:sp>
      <p:pic>
        <p:nvPicPr>
          <p:cNvPr id="5" name="Grafik 4">
            <a:extLst>
              <a:ext uri="{FF2B5EF4-FFF2-40B4-BE49-F238E27FC236}">
                <a16:creationId xmlns:a16="http://schemas.microsoft.com/office/drawing/2014/main" id="{D36B8A26-06A6-B111-2A22-7A6EBF210BFF}"/>
              </a:ext>
            </a:extLst>
          </p:cNvPr>
          <p:cNvPicPr>
            <a:picLocks noChangeAspect="1"/>
          </p:cNvPicPr>
          <p:nvPr/>
        </p:nvPicPr>
        <p:blipFill>
          <a:blip r:embed="rId2"/>
          <a:stretch>
            <a:fillRect/>
          </a:stretch>
        </p:blipFill>
        <p:spPr>
          <a:xfrm>
            <a:off x="611262" y="895951"/>
            <a:ext cx="4376296" cy="3583973"/>
          </a:xfrm>
          <a:prstGeom prst="rect">
            <a:avLst/>
          </a:prstGeom>
        </p:spPr>
      </p:pic>
      <p:sp>
        <p:nvSpPr>
          <p:cNvPr id="7" name="Textfeld 6">
            <a:extLst>
              <a:ext uri="{FF2B5EF4-FFF2-40B4-BE49-F238E27FC236}">
                <a16:creationId xmlns:a16="http://schemas.microsoft.com/office/drawing/2014/main" id="{3DC8036F-A094-A3CE-2CCB-E355E0DEDC43}"/>
              </a:ext>
            </a:extLst>
          </p:cNvPr>
          <p:cNvSpPr txBox="1"/>
          <p:nvPr/>
        </p:nvSpPr>
        <p:spPr>
          <a:xfrm>
            <a:off x="545566" y="4478202"/>
            <a:ext cx="2700000" cy="276999"/>
          </a:xfrm>
          <a:prstGeom prst="rect">
            <a:avLst/>
          </a:prstGeom>
          <a:noFill/>
        </p:spPr>
        <p:txBody>
          <a:bodyPr wrap="square">
            <a:spAutoFit/>
          </a:bodyPr>
          <a:lstStyle/>
          <a:p>
            <a:r>
              <a:rPr lang="de-CH" sz="1200" dirty="0">
                <a:latin typeface="+mj-lt"/>
                <a:cs typeface="Arial" pitchFamily="34" charset="0"/>
              </a:rPr>
              <a:t>Quelle: Eigene Berechnungen IMP-HSG</a:t>
            </a:r>
          </a:p>
        </p:txBody>
      </p:sp>
    </p:spTree>
    <p:extLst>
      <p:ext uri="{BB962C8B-B14F-4D97-AF65-F5344CB8AC3E}">
        <p14:creationId xmlns:p14="http://schemas.microsoft.com/office/powerpoint/2010/main" val="2618108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F9D4F0-01D7-C28D-522F-0BFCEB02BC1F}"/>
              </a:ext>
            </a:extLst>
          </p:cNvPr>
          <p:cNvSpPr>
            <a:spLocks noGrp="1"/>
          </p:cNvSpPr>
          <p:nvPr>
            <p:ph type="title"/>
          </p:nvPr>
        </p:nvSpPr>
        <p:spPr/>
        <p:txBody>
          <a:bodyPr/>
          <a:lstStyle/>
          <a:p>
            <a:r>
              <a:rPr lang="de-CH" dirty="0"/>
              <a:t>Abschätzung Gewinnsteuereffekte</a:t>
            </a:r>
          </a:p>
        </p:txBody>
      </p:sp>
      <p:sp>
        <p:nvSpPr>
          <p:cNvPr id="4" name="Foliennummernplatzhalter 3">
            <a:extLst>
              <a:ext uri="{FF2B5EF4-FFF2-40B4-BE49-F238E27FC236}">
                <a16:creationId xmlns:a16="http://schemas.microsoft.com/office/drawing/2014/main" id="{BCFA2F0B-B4EB-2EA9-1E0F-341DDD4F5224}"/>
              </a:ext>
            </a:extLst>
          </p:cNvPr>
          <p:cNvSpPr>
            <a:spLocks noGrp="1"/>
          </p:cNvSpPr>
          <p:nvPr>
            <p:ph type="sldNum" sz="quarter" idx="12"/>
          </p:nvPr>
        </p:nvSpPr>
        <p:spPr/>
        <p:txBody>
          <a:bodyPr/>
          <a:lstStyle/>
          <a:p>
            <a:fld id="{7559FC98-AF75-4A00-A03C-DF9FEBF6BCB9}" type="slidenum">
              <a:rPr lang="de-CH" smtClean="0"/>
              <a:pPr/>
              <a:t>37</a:t>
            </a:fld>
            <a:endParaRPr lang="de-CH"/>
          </a:p>
        </p:txBody>
      </p:sp>
      <p:sp>
        <p:nvSpPr>
          <p:cNvPr id="5" name="Inhaltsplatzhalter 2">
            <a:extLst>
              <a:ext uri="{FF2B5EF4-FFF2-40B4-BE49-F238E27FC236}">
                <a16:creationId xmlns:a16="http://schemas.microsoft.com/office/drawing/2014/main" id="{172B4515-A489-D9D5-CEA9-37E9115B6F51}"/>
              </a:ext>
            </a:extLst>
          </p:cNvPr>
          <p:cNvSpPr>
            <a:spLocks noGrp="1"/>
          </p:cNvSpPr>
          <p:nvPr>
            <p:ph idx="1"/>
          </p:nvPr>
        </p:nvSpPr>
        <p:spPr>
          <a:xfrm>
            <a:off x="5532504" y="985900"/>
            <a:ext cx="3252720" cy="3494025"/>
          </a:xfrm>
        </p:spPr>
        <p:txBody>
          <a:bodyPr/>
          <a:lstStyle/>
          <a:p>
            <a:pPr marL="285750" indent="-285750">
              <a:spcBef>
                <a:spcPts val="600"/>
              </a:spcBef>
              <a:spcAft>
                <a:spcPts val="600"/>
              </a:spcAft>
              <a:buFont typeface="Wingdings" panose="05000000000000000000" pitchFamily="2" charset="2"/>
              <a:buChar char="§"/>
            </a:pPr>
            <a:r>
              <a:rPr lang="de-CH" sz="1600" dirty="0">
                <a:effectLst/>
                <a:ea typeface="Times New Roman" panose="02020603050405020304" pitchFamily="18" charset="0"/>
                <a:cs typeface="Times New Roman" panose="02020603050405020304" pitchFamily="18" charset="0"/>
              </a:rPr>
              <a:t>Das Gewinnsteueraufkommen für Bund und Kanton Graubünden schätzen wir auf 2.1 Mio. CHF. </a:t>
            </a:r>
          </a:p>
          <a:p>
            <a:pPr marL="285750" indent="-285750">
              <a:spcBef>
                <a:spcPts val="600"/>
              </a:spcBef>
              <a:spcAft>
                <a:spcPts val="600"/>
              </a:spcAft>
              <a:buFont typeface="Wingdings" panose="05000000000000000000" pitchFamily="2" charset="2"/>
              <a:buChar char="§"/>
            </a:pPr>
            <a:r>
              <a:rPr lang="de-CH" sz="1600" dirty="0">
                <a:ea typeface="Times New Roman" panose="02020603050405020304" pitchFamily="18" charset="0"/>
                <a:cs typeface="Times New Roman" panose="02020603050405020304" pitchFamily="18" charset="0"/>
              </a:rPr>
              <a:t>Dabei beträgt das Aufkommen beim Bund rund 1.6 Mio. CHF, beim Kanton Graubünden rund 0.5 Mio. CHF.</a:t>
            </a:r>
            <a:endParaRPr lang="de-CH" sz="1600" dirty="0">
              <a:effectLst/>
              <a:ea typeface="Times New Roman" panose="02020603050405020304" pitchFamily="18" charset="0"/>
              <a:cs typeface="Times New Roman" panose="02020603050405020304" pitchFamily="18" charset="0"/>
            </a:endParaRPr>
          </a:p>
        </p:txBody>
      </p:sp>
      <p:pic>
        <p:nvPicPr>
          <p:cNvPr id="6" name="Grafik 5">
            <a:extLst>
              <a:ext uri="{FF2B5EF4-FFF2-40B4-BE49-F238E27FC236}">
                <a16:creationId xmlns:a16="http://schemas.microsoft.com/office/drawing/2014/main" id="{FFAD3737-CC59-CC77-4828-D3BAD59A901B}"/>
              </a:ext>
            </a:extLst>
          </p:cNvPr>
          <p:cNvPicPr>
            <a:picLocks noChangeAspect="1"/>
          </p:cNvPicPr>
          <p:nvPr/>
        </p:nvPicPr>
        <p:blipFill>
          <a:blip r:embed="rId2"/>
          <a:stretch>
            <a:fillRect/>
          </a:stretch>
        </p:blipFill>
        <p:spPr>
          <a:xfrm>
            <a:off x="358774" y="985900"/>
            <a:ext cx="4598902" cy="2810013"/>
          </a:xfrm>
          <a:prstGeom prst="rect">
            <a:avLst/>
          </a:prstGeom>
          <a:ln>
            <a:solidFill>
              <a:schemeClr val="tx1"/>
            </a:solidFill>
          </a:ln>
        </p:spPr>
      </p:pic>
      <p:sp>
        <p:nvSpPr>
          <p:cNvPr id="7" name="Textfeld 6">
            <a:extLst>
              <a:ext uri="{FF2B5EF4-FFF2-40B4-BE49-F238E27FC236}">
                <a16:creationId xmlns:a16="http://schemas.microsoft.com/office/drawing/2014/main" id="{599C4ADC-75EA-4B1C-0733-811293327D4E}"/>
              </a:ext>
            </a:extLst>
          </p:cNvPr>
          <p:cNvSpPr txBox="1"/>
          <p:nvPr/>
        </p:nvSpPr>
        <p:spPr>
          <a:xfrm>
            <a:off x="594821" y="3990076"/>
            <a:ext cx="4937682" cy="830997"/>
          </a:xfrm>
          <a:prstGeom prst="rect">
            <a:avLst/>
          </a:prstGeom>
          <a:noFill/>
        </p:spPr>
        <p:txBody>
          <a:bodyPr wrap="square" rtlCol="0">
            <a:spAutoFit/>
          </a:bodyPr>
          <a:lstStyle/>
          <a:p>
            <a:r>
              <a:rPr lang="de-CH" sz="1200" dirty="0"/>
              <a:t>Hinweis: Berechnung des Steueraufkommens beim Bund (alle Ausgaben in der Schweiz) und beim Kanton GR (Ausgaben in Davos und Graubünden). Unberücksichtigt bleiben die in anderen Teilen der Schweiz auf kantonaler und kommunaler Ebene generierten Gewinnsteuern.</a:t>
            </a:r>
          </a:p>
        </p:txBody>
      </p:sp>
      <p:sp>
        <p:nvSpPr>
          <p:cNvPr id="3" name="Textfeld 2">
            <a:extLst>
              <a:ext uri="{FF2B5EF4-FFF2-40B4-BE49-F238E27FC236}">
                <a16:creationId xmlns:a16="http://schemas.microsoft.com/office/drawing/2014/main" id="{06FA9B59-19B3-5D9C-F216-87BCF7057AE2}"/>
              </a:ext>
            </a:extLst>
          </p:cNvPr>
          <p:cNvSpPr txBox="1"/>
          <p:nvPr/>
        </p:nvSpPr>
        <p:spPr>
          <a:xfrm>
            <a:off x="285216" y="3795913"/>
            <a:ext cx="2700000" cy="276999"/>
          </a:xfrm>
          <a:prstGeom prst="rect">
            <a:avLst/>
          </a:prstGeom>
          <a:noFill/>
        </p:spPr>
        <p:txBody>
          <a:bodyPr wrap="square">
            <a:spAutoFit/>
          </a:bodyPr>
          <a:lstStyle/>
          <a:p>
            <a:r>
              <a:rPr lang="de-CH" sz="1200" dirty="0">
                <a:latin typeface="+mj-lt"/>
                <a:cs typeface="Arial" pitchFamily="34" charset="0"/>
              </a:rPr>
              <a:t>Quelle: Eigene Berechnungen IMP-HSG</a:t>
            </a:r>
          </a:p>
        </p:txBody>
      </p:sp>
    </p:spTree>
    <p:extLst>
      <p:ext uri="{BB962C8B-B14F-4D97-AF65-F5344CB8AC3E}">
        <p14:creationId xmlns:p14="http://schemas.microsoft.com/office/powerpoint/2010/main" val="30527827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F9D4F0-01D7-C28D-522F-0BFCEB02BC1F}"/>
              </a:ext>
            </a:extLst>
          </p:cNvPr>
          <p:cNvSpPr>
            <a:spLocks noGrp="1"/>
          </p:cNvSpPr>
          <p:nvPr>
            <p:ph type="title"/>
          </p:nvPr>
        </p:nvSpPr>
        <p:spPr/>
        <p:txBody>
          <a:bodyPr/>
          <a:lstStyle/>
          <a:p>
            <a:r>
              <a:rPr lang="de-CH" dirty="0"/>
              <a:t>Abschätzung Einkommenssteuereffekte</a:t>
            </a:r>
          </a:p>
        </p:txBody>
      </p:sp>
      <p:sp>
        <p:nvSpPr>
          <p:cNvPr id="4" name="Foliennummernplatzhalter 3">
            <a:extLst>
              <a:ext uri="{FF2B5EF4-FFF2-40B4-BE49-F238E27FC236}">
                <a16:creationId xmlns:a16="http://schemas.microsoft.com/office/drawing/2014/main" id="{BCFA2F0B-B4EB-2EA9-1E0F-341DDD4F5224}"/>
              </a:ext>
            </a:extLst>
          </p:cNvPr>
          <p:cNvSpPr>
            <a:spLocks noGrp="1"/>
          </p:cNvSpPr>
          <p:nvPr>
            <p:ph type="sldNum" sz="quarter" idx="12"/>
          </p:nvPr>
        </p:nvSpPr>
        <p:spPr/>
        <p:txBody>
          <a:bodyPr/>
          <a:lstStyle/>
          <a:p>
            <a:fld id="{7559FC98-AF75-4A00-A03C-DF9FEBF6BCB9}" type="slidenum">
              <a:rPr lang="de-CH" smtClean="0"/>
              <a:pPr/>
              <a:t>38</a:t>
            </a:fld>
            <a:endParaRPr lang="de-CH"/>
          </a:p>
        </p:txBody>
      </p:sp>
      <p:sp>
        <p:nvSpPr>
          <p:cNvPr id="5" name="Inhaltsplatzhalter 2">
            <a:extLst>
              <a:ext uri="{FF2B5EF4-FFF2-40B4-BE49-F238E27FC236}">
                <a16:creationId xmlns:a16="http://schemas.microsoft.com/office/drawing/2014/main" id="{0314E432-F196-A552-A290-3B8D3FD1CDFB}"/>
              </a:ext>
            </a:extLst>
          </p:cNvPr>
          <p:cNvSpPr>
            <a:spLocks noGrp="1"/>
          </p:cNvSpPr>
          <p:nvPr>
            <p:ph idx="1"/>
          </p:nvPr>
        </p:nvSpPr>
        <p:spPr>
          <a:xfrm>
            <a:off x="5532504" y="985900"/>
            <a:ext cx="3252720" cy="3494025"/>
          </a:xfrm>
        </p:spPr>
        <p:txBody>
          <a:bodyPr/>
          <a:lstStyle/>
          <a:p>
            <a:pPr marL="285750" indent="-285750">
              <a:spcBef>
                <a:spcPts val="600"/>
              </a:spcBef>
              <a:spcAft>
                <a:spcPts val="600"/>
              </a:spcAft>
              <a:buFont typeface="Wingdings" panose="05000000000000000000" pitchFamily="2" charset="2"/>
              <a:buChar char="§"/>
            </a:pPr>
            <a:r>
              <a:rPr lang="de-DE" sz="1600" dirty="0">
                <a:effectLst/>
                <a:ea typeface="Times New Roman" panose="02020603050405020304" pitchFamily="18" charset="0"/>
                <a:cs typeface="Times New Roman" panose="02020603050405020304" pitchFamily="18" charset="0"/>
              </a:rPr>
              <a:t>Die durch das Jahrestreffen2023 generierte Einkommenssteuer wird auf rund 3.5 Mio. CHF geschätzt</a:t>
            </a:r>
          </a:p>
          <a:p>
            <a:pPr marL="285750" indent="-285750">
              <a:spcBef>
                <a:spcPts val="600"/>
              </a:spcBef>
              <a:spcAft>
                <a:spcPts val="600"/>
              </a:spcAft>
              <a:buFont typeface="Wingdings" panose="05000000000000000000" pitchFamily="2" charset="2"/>
              <a:buChar char="§"/>
            </a:pPr>
            <a:r>
              <a:rPr lang="de-DE" sz="1600" dirty="0">
                <a:effectLst/>
                <a:ea typeface="Times New Roman" panose="02020603050405020304" pitchFamily="18" charset="0"/>
                <a:cs typeface="Times New Roman" panose="02020603050405020304" pitchFamily="18" charset="0"/>
              </a:rPr>
              <a:t>Davon entfallen rund 0.5 Mio. CHF auf den Bund (direkte Bundessteuer), rund 1.5 Mio. CHF auf den Kanton Graubünden und ebenfalls rund 1.5 Mio. CHF auf die Gemeinde Davos.</a:t>
            </a:r>
            <a:endParaRPr lang="de-CH" sz="1600" dirty="0">
              <a:effectLst/>
              <a:ea typeface="Times New Roman" panose="02020603050405020304" pitchFamily="18" charset="0"/>
              <a:cs typeface="Times New Roman" panose="02020603050405020304" pitchFamily="18" charset="0"/>
            </a:endParaRPr>
          </a:p>
        </p:txBody>
      </p:sp>
      <p:pic>
        <p:nvPicPr>
          <p:cNvPr id="6" name="Grafik 5">
            <a:extLst>
              <a:ext uri="{FF2B5EF4-FFF2-40B4-BE49-F238E27FC236}">
                <a16:creationId xmlns:a16="http://schemas.microsoft.com/office/drawing/2014/main" id="{55535163-4E2E-4686-7741-6D16AA0F544B}"/>
              </a:ext>
            </a:extLst>
          </p:cNvPr>
          <p:cNvPicPr>
            <a:picLocks noChangeAspect="1"/>
          </p:cNvPicPr>
          <p:nvPr/>
        </p:nvPicPr>
        <p:blipFill>
          <a:blip r:embed="rId2"/>
          <a:stretch>
            <a:fillRect/>
          </a:stretch>
        </p:blipFill>
        <p:spPr>
          <a:xfrm>
            <a:off x="297304" y="1050166"/>
            <a:ext cx="4999153" cy="2182557"/>
          </a:xfrm>
          <a:prstGeom prst="rect">
            <a:avLst/>
          </a:prstGeom>
        </p:spPr>
      </p:pic>
      <p:sp>
        <p:nvSpPr>
          <p:cNvPr id="7" name="Textfeld 6">
            <a:extLst>
              <a:ext uri="{FF2B5EF4-FFF2-40B4-BE49-F238E27FC236}">
                <a16:creationId xmlns:a16="http://schemas.microsoft.com/office/drawing/2014/main" id="{BF1AF85B-D343-33B1-CF1A-2EBC29CFDDD0}"/>
              </a:ext>
            </a:extLst>
          </p:cNvPr>
          <p:cNvSpPr txBox="1"/>
          <p:nvPr/>
        </p:nvSpPr>
        <p:spPr>
          <a:xfrm>
            <a:off x="537589" y="3428434"/>
            <a:ext cx="4937682" cy="1338828"/>
          </a:xfrm>
          <a:prstGeom prst="rect">
            <a:avLst/>
          </a:prstGeom>
          <a:noFill/>
        </p:spPr>
        <p:txBody>
          <a:bodyPr wrap="square" rtlCol="0">
            <a:spAutoFit/>
          </a:bodyPr>
          <a:lstStyle/>
          <a:p>
            <a:r>
              <a:rPr lang="de-DE" dirty="0"/>
              <a:t>Hinweis: Berechnung des Steueraufkommens der direkten Bundessteuer (alle Ausgaben in der Schweiz), Kantonssteuer (Ausgaben in Davos und Graubünden) sowie Gemeindesteuer (nur Ausgaben in Davos). Unberücksichtigt bleibt die in anderen Teilen der Schweiz auf kantonaler und kommunaler Ebene generierte Einkommenssteuer.</a:t>
            </a:r>
            <a:endParaRPr lang="de-CH" dirty="0"/>
          </a:p>
        </p:txBody>
      </p:sp>
      <p:sp>
        <p:nvSpPr>
          <p:cNvPr id="3" name="Textfeld 2">
            <a:extLst>
              <a:ext uri="{FF2B5EF4-FFF2-40B4-BE49-F238E27FC236}">
                <a16:creationId xmlns:a16="http://schemas.microsoft.com/office/drawing/2014/main" id="{9D23461F-9241-B559-B609-3AD8939AE368}"/>
              </a:ext>
            </a:extLst>
          </p:cNvPr>
          <p:cNvSpPr txBox="1"/>
          <p:nvPr/>
        </p:nvSpPr>
        <p:spPr>
          <a:xfrm>
            <a:off x="245640" y="3232723"/>
            <a:ext cx="2700000" cy="276999"/>
          </a:xfrm>
          <a:prstGeom prst="rect">
            <a:avLst/>
          </a:prstGeom>
          <a:noFill/>
        </p:spPr>
        <p:txBody>
          <a:bodyPr wrap="square">
            <a:spAutoFit/>
          </a:bodyPr>
          <a:lstStyle/>
          <a:p>
            <a:r>
              <a:rPr lang="de-CH" sz="1200" dirty="0">
                <a:latin typeface="+mj-lt"/>
                <a:cs typeface="Arial" pitchFamily="34" charset="0"/>
              </a:rPr>
              <a:t>Quelle: Eigene Berechnungen IMP-HSG</a:t>
            </a:r>
          </a:p>
        </p:txBody>
      </p:sp>
    </p:spTree>
    <p:extLst>
      <p:ext uri="{BB962C8B-B14F-4D97-AF65-F5344CB8AC3E}">
        <p14:creationId xmlns:p14="http://schemas.microsoft.com/office/powerpoint/2010/main" val="24691979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71DBA9-C5A0-81F6-90ED-A5E90D76D20D}"/>
              </a:ext>
            </a:extLst>
          </p:cNvPr>
          <p:cNvSpPr>
            <a:spLocks noGrp="1"/>
          </p:cNvSpPr>
          <p:nvPr>
            <p:ph type="title"/>
          </p:nvPr>
        </p:nvSpPr>
        <p:spPr/>
        <p:txBody>
          <a:bodyPr/>
          <a:lstStyle/>
          <a:p>
            <a:r>
              <a:rPr lang="de-CH" dirty="0"/>
              <a:t>Zusammenfassung Steuereffekte</a:t>
            </a:r>
          </a:p>
        </p:txBody>
      </p:sp>
      <p:sp>
        <p:nvSpPr>
          <p:cNvPr id="3" name="Inhaltsplatzhalter 2">
            <a:extLst>
              <a:ext uri="{FF2B5EF4-FFF2-40B4-BE49-F238E27FC236}">
                <a16:creationId xmlns:a16="http://schemas.microsoft.com/office/drawing/2014/main" id="{1C52115A-F9E6-588C-D6C6-57F5CC0ACEF5}"/>
              </a:ext>
            </a:extLst>
          </p:cNvPr>
          <p:cNvSpPr>
            <a:spLocks noGrp="1"/>
          </p:cNvSpPr>
          <p:nvPr>
            <p:ph idx="1"/>
          </p:nvPr>
        </p:nvSpPr>
        <p:spPr/>
        <p:txBody>
          <a:bodyPr>
            <a:normAutofit lnSpcReduction="10000"/>
          </a:bodyPr>
          <a:lstStyle/>
          <a:p>
            <a:pPr marL="285750" indent="-285750">
              <a:spcBef>
                <a:spcPts val="1200"/>
              </a:spcBef>
              <a:buFont typeface="Wingdings" panose="05000000000000000000" pitchFamily="2" charset="2"/>
              <a:buChar char="§"/>
            </a:pPr>
            <a:r>
              <a:rPr lang="de-DE" sz="1600" dirty="0"/>
              <a:t>Die Durchführung des Jahrestreffens erhöht das Steueraufkommen von Bund, Kanton Graubünden sowie der Gemeinde Davos. Für das Jahrestreffen 2023 schätzen wir Steuereinnahmen von insgesamt </a:t>
            </a:r>
            <a:r>
              <a:rPr lang="de-DE" sz="1600" b="1" dirty="0"/>
              <a:t>11.6 Mio. CHF </a:t>
            </a:r>
            <a:r>
              <a:rPr lang="de-DE" sz="1600" dirty="0"/>
              <a:t>für die Gemeinde Davos, den Kanton Graubünden sowie den Bund:</a:t>
            </a:r>
          </a:p>
          <a:p>
            <a:pPr marL="285750" indent="-285750">
              <a:spcBef>
                <a:spcPts val="1200"/>
              </a:spcBef>
              <a:buFont typeface="Wingdings" panose="05000000000000000000" pitchFamily="2" charset="2"/>
              <a:buChar char="§"/>
            </a:pPr>
            <a:r>
              <a:rPr lang="de-DE" sz="1600" dirty="0"/>
              <a:t>Beim Bund fallen davon 8.1 Mio. CHF an direkter Bundessteuer (Einkommenssteuer und Gewinnsteuer) sowie Mehrwertsteuer an.</a:t>
            </a:r>
          </a:p>
          <a:p>
            <a:pPr marL="285750" indent="-285750">
              <a:spcBef>
                <a:spcPts val="1200"/>
              </a:spcBef>
              <a:buFont typeface="Wingdings" panose="05000000000000000000" pitchFamily="2" charset="2"/>
              <a:buChar char="§"/>
            </a:pPr>
            <a:r>
              <a:rPr lang="de-DE" sz="1600" dirty="0"/>
              <a:t>Beim Kanton Graubünden sind es rund 2.0 Mio. CHF an Kantonssteuer (Einkommenssteuer und Gewinnsteuer).</a:t>
            </a:r>
          </a:p>
          <a:p>
            <a:pPr marL="285750" indent="-285750">
              <a:spcBef>
                <a:spcPts val="1200"/>
              </a:spcBef>
              <a:buFont typeface="Wingdings" panose="05000000000000000000" pitchFamily="2" charset="2"/>
              <a:buChar char="§"/>
            </a:pPr>
            <a:r>
              <a:rPr lang="de-DE" sz="1600" dirty="0"/>
              <a:t>Bei der Gemeinde Davos sind dies rund 1.5 Mio. CHF an Gemeindesteuer (Einkommenssteuer).</a:t>
            </a:r>
          </a:p>
          <a:p>
            <a:pPr marL="285750" indent="-285750">
              <a:spcBef>
                <a:spcPts val="1200"/>
              </a:spcBef>
              <a:buFont typeface="Wingdings" panose="05000000000000000000" pitchFamily="2" charset="2"/>
              <a:buChar char="§"/>
            </a:pPr>
            <a:r>
              <a:rPr lang="de-DE" sz="1600" dirty="0"/>
              <a:t>Weitere kantonale und kommunale Steuereinnahmen durch Lieferungen und Dienstleistungen von Unternehmen mit Geschäftssitz </a:t>
            </a:r>
            <a:r>
              <a:rPr lang="de-DE" sz="1600" dirty="0" err="1"/>
              <a:t>ausserhalb</a:t>
            </a:r>
            <a:r>
              <a:rPr lang="de-DE" sz="1600" dirty="0"/>
              <a:t> Graubündens sind in dieser Betrachtung nicht enthalten.</a:t>
            </a:r>
          </a:p>
          <a:p>
            <a:endParaRPr lang="de-CH" dirty="0"/>
          </a:p>
        </p:txBody>
      </p:sp>
      <p:sp>
        <p:nvSpPr>
          <p:cNvPr id="4" name="Foliennummernplatzhalter 3">
            <a:extLst>
              <a:ext uri="{FF2B5EF4-FFF2-40B4-BE49-F238E27FC236}">
                <a16:creationId xmlns:a16="http://schemas.microsoft.com/office/drawing/2014/main" id="{047D83CA-77BA-BCF2-69FF-FF696ED7E5AC}"/>
              </a:ext>
            </a:extLst>
          </p:cNvPr>
          <p:cNvSpPr>
            <a:spLocks noGrp="1"/>
          </p:cNvSpPr>
          <p:nvPr>
            <p:ph type="sldNum" sz="quarter" idx="12"/>
          </p:nvPr>
        </p:nvSpPr>
        <p:spPr/>
        <p:txBody>
          <a:bodyPr/>
          <a:lstStyle/>
          <a:p>
            <a:fld id="{7559FC98-AF75-4A00-A03C-DF9FEBF6BCB9}" type="slidenum">
              <a:rPr lang="de-CH" smtClean="0"/>
              <a:pPr/>
              <a:t>39</a:t>
            </a:fld>
            <a:endParaRPr lang="de-CH"/>
          </a:p>
        </p:txBody>
      </p:sp>
    </p:spTree>
    <p:extLst>
      <p:ext uri="{BB962C8B-B14F-4D97-AF65-F5344CB8AC3E}">
        <p14:creationId xmlns:p14="http://schemas.microsoft.com/office/powerpoint/2010/main" val="3183148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F02C81B-1024-AAA7-FAEC-A3DFB44E3DFF}"/>
              </a:ext>
            </a:extLst>
          </p:cNvPr>
          <p:cNvSpPr>
            <a:spLocks noGrp="1"/>
          </p:cNvSpPr>
          <p:nvPr>
            <p:ph type="title"/>
          </p:nvPr>
        </p:nvSpPr>
        <p:spPr/>
        <p:txBody>
          <a:bodyPr/>
          <a:lstStyle/>
          <a:p>
            <a:r>
              <a:rPr lang="de-CH" dirty="0"/>
              <a:t>Fokus der Studie</a:t>
            </a:r>
          </a:p>
        </p:txBody>
      </p:sp>
      <p:sp>
        <p:nvSpPr>
          <p:cNvPr id="6" name="Inhaltsplatzhalter 5">
            <a:extLst>
              <a:ext uri="{FF2B5EF4-FFF2-40B4-BE49-F238E27FC236}">
                <a16:creationId xmlns:a16="http://schemas.microsoft.com/office/drawing/2014/main" id="{BC5E5A17-E024-CC8E-0599-6438C9038732}"/>
              </a:ext>
            </a:extLst>
          </p:cNvPr>
          <p:cNvSpPr>
            <a:spLocks noGrp="1"/>
          </p:cNvSpPr>
          <p:nvPr>
            <p:ph idx="1"/>
          </p:nvPr>
        </p:nvSpPr>
        <p:spPr/>
        <p:txBody>
          <a:bodyPr>
            <a:noAutofit/>
          </a:bodyPr>
          <a:lstStyle/>
          <a:p>
            <a:pPr marL="285750" indent="-285750">
              <a:spcBef>
                <a:spcPts val="1200"/>
              </a:spcBef>
              <a:buFont typeface="Wingdings" panose="05000000000000000000" pitchFamily="2" charset="2"/>
              <a:buChar char="§"/>
            </a:pPr>
            <a:r>
              <a:rPr lang="de-CH" sz="1600" dirty="0"/>
              <a:t>Regionalwirtschaftliche Effekte des Jahrestreffens 2023 für Davos</a:t>
            </a:r>
            <a:r>
              <a:rPr lang="de-CH" sz="1600" baseline="30000" dirty="0"/>
              <a:t>1</a:t>
            </a:r>
            <a:r>
              <a:rPr lang="de-CH" sz="1600" dirty="0"/>
              <a:t> durch:</a:t>
            </a:r>
          </a:p>
          <a:p>
            <a:pPr marL="720000" lvl="1" indent="-285750">
              <a:lnSpc>
                <a:spcPct val="110000"/>
              </a:lnSpc>
              <a:spcBef>
                <a:spcPts val="400"/>
              </a:spcBef>
              <a:buFont typeface="Symbol" panose="05050102010706020507" pitchFamily="18" charset="2"/>
              <a:buChar char="-"/>
            </a:pPr>
            <a:r>
              <a:rPr lang="de-CH" sz="1600" dirty="0"/>
              <a:t>den Veranstalter World </a:t>
            </a:r>
            <a:r>
              <a:rPr lang="de-CH" sz="1600" dirty="0" err="1"/>
              <a:t>Economic</a:t>
            </a:r>
            <a:r>
              <a:rPr lang="de-CH" sz="1600" dirty="0"/>
              <a:t> Forum und seine Dienstleister</a:t>
            </a:r>
          </a:p>
          <a:p>
            <a:pPr marL="720000" lvl="1" indent="-285750">
              <a:lnSpc>
                <a:spcPct val="110000"/>
              </a:lnSpc>
              <a:spcBef>
                <a:spcPts val="400"/>
              </a:spcBef>
              <a:buFont typeface="Symbol" panose="05050102010706020507" pitchFamily="18" charset="2"/>
              <a:buChar char="-"/>
            </a:pPr>
            <a:r>
              <a:rPr lang="de-CH" sz="1600" dirty="0"/>
              <a:t>die am Annual Meeting anwesenden Personen</a:t>
            </a:r>
          </a:p>
          <a:p>
            <a:pPr marL="720000" lvl="1" indent="-285750">
              <a:lnSpc>
                <a:spcPct val="110000"/>
              </a:lnSpc>
              <a:spcBef>
                <a:spcPts val="400"/>
              </a:spcBef>
              <a:buFont typeface="Symbol" panose="05050102010706020507" pitchFamily="18" charset="2"/>
              <a:buChar char="-"/>
            </a:pPr>
            <a:r>
              <a:rPr lang="de-CH" sz="1600" dirty="0"/>
              <a:t>weitere Akteure (z.B. Unternehmen, Militär und Polizei)</a:t>
            </a:r>
          </a:p>
          <a:p>
            <a:pPr marL="285750" indent="-285750">
              <a:spcBef>
                <a:spcPts val="600"/>
              </a:spcBef>
              <a:buFont typeface="Wingdings" panose="05000000000000000000" pitchFamily="2" charset="2"/>
              <a:buChar char="§"/>
            </a:pPr>
            <a:r>
              <a:rPr lang="de-CH" sz="1600" dirty="0"/>
              <a:t>Aktivitäten von Institutionen und Unternehmen im Zusammenhang mit dem Jahrestreffen (z.B. Events)</a:t>
            </a:r>
          </a:p>
          <a:p>
            <a:pPr marL="285750" indent="-285750">
              <a:spcBef>
                <a:spcPts val="600"/>
              </a:spcBef>
              <a:buFont typeface="Wingdings" panose="05000000000000000000" pitchFamily="2" charset="2"/>
              <a:buChar char="§"/>
            </a:pPr>
            <a:r>
              <a:rPr lang="de-CH" sz="1600" dirty="0"/>
              <a:t>Vertiefung Unternehmenspräsenzen: Umnutzungen und </a:t>
            </a:r>
            <a:r>
              <a:rPr lang="de-CH" sz="1600" dirty="0" err="1"/>
              <a:t>Temporärbauten</a:t>
            </a:r>
            <a:r>
              <a:rPr lang="de-CH" sz="1600" dirty="0"/>
              <a:t> </a:t>
            </a:r>
          </a:p>
          <a:p>
            <a:pPr marL="285750" indent="-285750">
              <a:spcBef>
                <a:spcPts val="600"/>
              </a:spcBef>
              <a:buFont typeface="Wingdings" panose="05000000000000000000" pitchFamily="2" charset="2"/>
              <a:buChar char="§"/>
            </a:pPr>
            <a:r>
              <a:rPr lang="de-CH" sz="1600" dirty="0"/>
              <a:t>Steuerliche Effekte (Mehrwertsteuer, Gewinnsteuer, Einkommenssteuer)</a:t>
            </a:r>
          </a:p>
          <a:p>
            <a:pPr>
              <a:spcBef>
                <a:spcPts val="1200"/>
              </a:spcBef>
            </a:pPr>
            <a:r>
              <a:rPr lang="de-CH" sz="1200" baseline="30000" dirty="0"/>
              <a:t>1 </a:t>
            </a:r>
            <a:r>
              <a:rPr lang="de-CH" sz="1200" dirty="0"/>
              <a:t>einschliesslich Gemeinde Klosters-</a:t>
            </a:r>
            <a:r>
              <a:rPr lang="de-CH" sz="1200" dirty="0" err="1"/>
              <a:t>Serneus</a:t>
            </a:r>
            <a:endParaRPr lang="de-CH" sz="1200" dirty="0"/>
          </a:p>
          <a:p>
            <a:pPr>
              <a:spcBef>
                <a:spcPts val="1200"/>
              </a:spcBef>
            </a:pPr>
            <a:endParaRPr lang="de-CH" sz="1800" dirty="0"/>
          </a:p>
          <a:p>
            <a:endParaRPr lang="de-CH" dirty="0"/>
          </a:p>
        </p:txBody>
      </p:sp>
      <p:sp>
        <p:nvSpPr>
          <p:cNvPr id="4" name="Foliennummernplatzhalter 3">
            <a:extLst>
              <a:ext uri="{FF2B5EF4-FFF2-40B4-BE49-F238E27FC236}">
                <a16:creationId xmlns:a16="http://schemas.microsoft.com/office/drawing/2014/main" id="{64E048B5-6F9E-95C1-CF3E-A551564B39DA}"/>
              </a:ext>
            </a:extLst>
          </p:cNvPr>
          <p:cNvSpPr>
            <a:spLocks noGrp="1"/>
          </p:cNvSpPr>
          <p:nvPr>
            <p:ph type="sldNum" sz="quarter" idx="12"/>
          </p:nvPr>
        </p:nvSpPr>
        <p:spPr/>
        <p:txBody>
          <a:bodyPr/>
          <a:lstStyle/>
          <a:p>
            <a:fld id="{7559FC98-AF75-4A00-A03C-DF9FEBF6BCB9}" type="slidenum">
              <a:rPr lang="de-CH" smtClean="0"/>
              <a:pPr/>
              <a:t>4</a:t>
            </a:fld>
            <a:endParaRPr lang="de-CH"/>
          </a:p>
        </p:txBody>
      </p:sp>
    </p:spTree>
    <p:extLst>
      <p:ext uri="{BB962C8B-B14F-4D97-AF65-F5344CB8AC3E}">
        <p14:creationId xmlns:p14="http://schemas.microsoft.com/office/powerpoint/2010/main" val="16238630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09C9E-EE1E-4067-A84B-9401A9D0746E}"/>
              </a:ext>
            </a:extLst>
          </p:cNvPr>
          <p:cNvSpPr>
            <a:spLocks noGrp="1"/>
          </p:cNvSpPr>
          <p:nvPr>
            <p:ph type="title"/>
          </p:nvPr>
        </p:nvSpPr>
        <p:spPr>
          <a:xfrm>
            <a:off x="828000" y="1044000"/>
            <a:ext cx="7957225" cy="685801"/>
          </a:xfrm>
        </p:spPr>
        <p:txBody>
          <a:bodyPr/>
          <a:lstStyle/>
          <a:p>
            <a:r>
              <a:rPr lang="de-CH" dirty="0"/>
              <a:t>Vielen Dank.</a:t>
            </a:r>
          </a:p>
        </p:txBody>
      </p:sp>
      <p:sp>
        <p:nvSpPr>
          <p:cNvPr id="26" name="Text Placeholder 25">
            <a:extLst>
              <a:ext uri="{FF2B5EF4-FFF2-40B4-BE49-F238E27FC236}">
                <a16:creationId xmlns:a16="http://schemas.microsoft.com/office/drawing/2014/main" id="{4A2ADBD2-750B-4AB3-9153-C014B486B5F2}"/>
              </a:ext>
            </a:extLst>
          </p:cNvPr>
          <p:cNvSpPr>
            <a:spLocks noGrp="1"/>
          </p:cNvSpPr>
          <p:nvPr>
            <p:ph type="body" sz="quarter" idx="18"/>
          </p:nvPr>
        </p:nvSpPr>
        <p:spPr>
          <a:xfrm>
            <a:off x="4945933" y="2626419"/>
            <a:ext cx="1908000" cy="862219"/>
          </a:xfrm>
        </p:spPr>
        <p:txBody>
          <a:bodyPr/>
          <a:lstStyle/>
          <a:p>
            <a:r>
              <a:rPr lang="de-CH" dirty="0"/>
              <a:t>+41 71 224 25 34</a:t>
            </a:r>
          </a:p>
          <a:p>
            <a:r>
              <a:rPr lang="de-CH" dirty="0"/>
              <a:t>daniel.zwicker-schwarm@unisg.ch</a:t>
            </a:r>
          </a:p>
        </p:txBody>
      </p:sp>
      <p:sp>
        <p:nvSpPr>
          <p:cNvPr id="27" name="Text Placeholder 26">
            <a:extLst>
              <a:ext uri="{FF2B5EF4-FFF2-40B4-BE49-F238E27FC236}">
                <a16:creationId xmlns:a16="http://schemas.microsoft.com/office/drawing/2014/main" id="{84153CA6-507E-4AF3-9FFB-AF33CB0494D4}"/>
              </a:ext>
            </a:extLst>
          </p:cNvPr>
          <p:cNvSpPr>
            <a:spLocks noGrp="1"/>
          </p:cNvSpPr>
          <p:nvPr>
            <p:ph type="body" sz="quarter" idx="19"/>
          </p:nvPr>
        </p:nvSpPr>
        <p:spPr>
          <a:xfrm>
            <a:off x="4945933" y="2090947"/>
            <a:ext cx="1908000" cy="504411"/>
          </a:xfrm>
        </p:spPr>
        <p:txBody>
          <a:bodyPr/>
          <a:lstStyle/>
          <a:p>
            <a:r>
              <a:rPr lang="de-CH" dirty="0"/>
              <a:t>Daniel Zwicker-Schwarm</a:t>
            </a:r>
          </a:p>
          <a:p>
            <a:r>
              <a:rPr lang="de-CH" sz="1200" dirty="0"/>
              <a:t>Projektleiter</a:t>
            </a:r>
          </a:p>
        </p:txBody>
      </p:sp>
      <p:pic>
        <p:nvPicPr>
          <p:cNvPr id="4" name="Picture 3">
            <a:extLst>
              <a:ext uri="{FF2B5EF4-FFF2-40B4-BE49-F238E27FC236}">
                <a16:creationId xmlns:a16="http://schemas.microsoft.com/office/drawing/2014/main" id="{D66579F3-9E4D-4B77-A1A9-7BD0A6B286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67388" y="4027251"/>
            <a:ext cx="493406" cy="457304"/>
          </a:xfrm>
          <a:prstGeom prst="rect">
            <a:avLst/>
          </a:prstGeom>
        </p:spPr>
      </p:pic>
      <p:pic>
        <p:nvPicPr>
          <p:cNvPr id="8" name="Picture 7">
            <a:extLst>
              <a:ext uri="{FF2B5EF4-FFF2-40B4-BE49-F238E27FC236}">
                <a16:creationId xmlns:a16="http://schemas.microsoft.com/office/drawing/2014/main" id="{4841F086-1C70-4391-8FD2-19574420591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9728" t="13690" b="14256"/>
          <a:stretch/>
        </p:blipFill>
        <p:spPr>
          <a:xfrm>
            <a:off x="6832891" y="4027250"/>
            <a:ext cx="843193" cy="487943"/>
          </a:xfrm>
          <a:prstGeom prst="rect">
            <a:avLst/>
          </a:prstGeom>
        </p:spPr>
      </p:pic>
      <p:pic>
        <p:nvPicPr>
          <p:cNvPr id="10" name="Picture 9">
            <a:extLst>
              <a:ext uri="{FF2B5EF4-FFF2-40B4-BE49-F238E27FC236}">
                <a16:creationId xmlns:a16="http://schemas.microsoft.com/office/drawing/2014/main" id="{20B60D22-5E16-4CE3-A1B9-DE07D568F25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64648" y="4036979"/>
            <a:ext cx="327802" cy="457304"/>
          </a:xfrm>
          <a:prstGeom prst="rect">
            <a:avLst/>
          </a:prstGeom>
        </p:spPr>
      </p:pic>
      <p:sp>
        <p:nvSpPr>
          <p:cNvPr id="12" name="TextBox 11">
            <a:extLst>
              <a:ext uri="{FF2B5EF4-FFF2-40B4-BE49-F238E27FC236}">
                <a16:creationId xmlns:a16="http://schemas.microsoft.com/office/drawing/2014/main" id="{DA76B503-B2B9-4A0B-9F09-D2E0223A2198}"/>
              </a:ext>
            </a:extLst>
          </p:cNvPr>
          <p:cNvSpPr txBox="1"/>
          <p:nvPr/>
        </p:nvSpPr>
        <p:spPr>
          <a:xfrm>
            <a:off x="6897016" y="3750624"/>
            <a:ext cx="907300" cy="153888"/>
          </a:xfrm>
          <a:prstGeom prst="rect">
            <a:avLst/>
          </a:prstGeom>
          <a:noFill/>
        </p:spPr>
        <p:txBody>
          <a:bodyPr wrap="none" lIns="0" tIns="0" rIns="0" bIns="0" rtlCol="0">
            <a:spAutoFit/>
          </a:bodyPr>
          <a:lstStyle/>
          <a:p>
            <a:r>
              <a:rPr lang="de-CH" sz="1000"/>
              <a:t>Akkreditierungen</a:t>
            </a:r>
            <a:endParaRPr lang="de-CH"/>
          </a:p>
        </p:txBody>
      </p:sp>
    </p:spTree>
    <p:custDataLst>
      <p:custData r:id="rId1"/>
      <p:custData r:id="rId2"/>
    </p:custDataLst>
    <p:extLst>
      <p:ext uri="{BB962C8B-B14F-4D97-AF65-F5344CB8AC3E}">
        <p14:creationId xmlns:p14="http://schemas.microsoft.com/office/powerpoint/2010/main" val="3688319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F02C81B-1024-AAA7-FAEC-A3DFB44E3DFF}"/>
              </a:ext>
            </a:extLst>
          </p:cNvPr>
          <p:cNvSpPr>
            <a:spLocks noGrp="1"/>
          </p:cNvSpPr>
          <p:nvPr>
            <p:ph type="title"/>
          </p:nvPr>
        </p:nvSpPr>
        <p:spPr/>
        <p:txBody>
          <a:bodyPr/>
          <a:lstStyle/>
          <a:p>
            <a:r>
              <a:rPr lang="de-CH" dirty="0"/>
              <a:t>Datengrundlagen</a:t>
            </a:r>
          </a:p>
        </p:txBody>
      </p:sp>
      <p:sp>
        <p:nvSpPr>
          <p:cNvPr id="6" name="Inhaltsplatzhalter 5">
            <a:extLst>
              <a:ext uri="{FF2B5EF4-FFF2-40B4-BE49-F238E27FC236}">
                <a16:creationId xmlns:a16="http://schemas.microsoft.com/office/drawing/2014/main" id="{BC5E5A17-E024-CC8E-0599-6438C9038732}"/>
              </a:ext>
            </a:extLst>
          </p:cNvPr>
          <p:cNvSpPr>
            <a:spLocks noGrp="1"/>
          </p:cNvSpPr>
          <p:nvPr>
            <p:ph idx="1"/>
          </p:nvPr>
        </p:nvSpPr>
        <p:spPr/>
        <p:txBody>
          <a:bodyPr>
            <a:noAutofit/>
          </a:bodyPr>
          <a:lstStyle/>
          <a:p>
            <a:pPr marL="285750" indent="-285750">
              <a:spcBef>
                <a:spcPts val="1200"/>
              </a:spcBef>
              <a:buFont typeface="Wingdings" panose="05000000000000000000" pitchFamily="2" charset="2"/>
              <a:buChar char="§"/>
            </a:pPr>
            <a:r>
              <a:rPr lang="de-DE" sz="1600" dirty="0"/>
              <a:t>Buchhaltung für das Jahrestreffens in Davos 2023 (WEF und </a:t>
            </a:r>
            <a:r>
              <a:rPr lang="de-DE" sz="1600" dirty="0" err="1"/>
              <a:t>PublicisLive</a:t>
            </a:r>
            <a:r>
              <a:rPr lang="de-DE" sz="1600" dirty="0"/>
              <a:t>)</a:t>
            </a:r>
          </a:p>
          <a:p>
            <a:pPr marL="285750" indent="-285750">
              <a:spcBef>
                <a:spcPts val="1200"/>
              </a:spcBef>
              <a:buFont typeface="Wingdings" panose="05000000000000000000" pitchFamily="2" charset="2"/>
              <a:buChar char="§"/>
            </a:pPr>
            <a:r>
              <a:rPr lang="de-DE" sz="1600" dirty="0"/>
              <a:t>Daten bezüglich der Teilnehmenden und anwesenden Personen 2023 (Basis: Badges)</a:t>
            </a:r>
          </a:p>
          <a:p>
            <a:pPr marL="285750" indent="-285750">
              <a:spcBef>
                <a:spcPts val="1200"/>
              </a:spcBef>
              <a:buFont typeface="Wingdings" panose="05000000000000000000" pitchFamily="2" charset="2"/>
              <a:buChar char="§"/>
            </a:pPr>
            <a:r>
              <a:rPr lang="de-DE" sz="1600" dirty="0"/>
              <a:t>Daten der im Rahmen des Jahrestreffens durchgeführten Events (WEF und WEF-Partnerunternehmen)</a:t>
            </a:r>
          </a:p>
          <a:p>
            <a:pPr marL="285750" indent="-285750">
              <a:spcBef>
                <a:spcPts val="1200"/>
              </a:spcBef>
              <a:buFont typeface="Wingdings" panose="05000000000000000000" pitchFamily="2" charset="2"/>
              <a:buChar char="§"/>
            </a:pPr>
            <a:r>
              <a:rPr lang="de-DE" sz="1600" dirty="0"/>
              <a:t>Daten der Gemeinde Davos zu den Gesuchen für Umnutzungen, </a:t>
            </a:r>
            <a:r>
              <a:rPr lang="de-DE" sz="1600" dirty="0" err="1"/>
              <a:t>Temporärbauten</a:t>
            </a:r>
            <a:r>
              <a:rPr lang="de-DE" sz="1600" dirty="0"/>
              <a:t> und Reklamevorrichtungen während des Jahrestreffens 2023</a:t>
            </a:r>
            <a:endParaRPr lang="de-CH" sz="1600" dirty="0"/>
          </a:p>
          <a:p>
            <a:endParaRPr lang="de-CH" dirty="0"/>
          </a:p>
        </p:txBody>
      </p:sp>
      <p:sp>
        <p:nvSpPr>
          <p:cNvPr id="4" name="Foliennummernplatzhalter 3">
            <a:extLst>
              <a:ext uri="{FF2B5EF4-FFF2-40B4-BE49-F238E27FC236}">
                <a16:creationId xmlns:a16="http://schemas.microsoft.com/office/drawing/2014/main" id="{64E048B5-6F9E-95C1-CF3E-A551564B39DA}"/>
              </a:ext>
            </a:extLst>
          </p:cNvPr>
          <p:cNvSpPr>
            <a:spLocks noGrp="1"/>
          </p:cNvSpPr>
          <p:nvPr>
            <p:ph type="sldNum" sz="quarter" idx="12"/>
          </p:nvPr>
        </p:nvSpPr>
        <p:spPr/>
        <p:txBody>
          <a:bodyPr/>
          <a:lstStyle/>
          <a:p>
            <a:fld id="{7559FC98-AF75-4A00-A03C-DF9FEBF6BCB9}" type="slidenum">
              <a:rPr lang="de-CH" smtClean="0"/>
              <a:pPr/>
              <a:t>5</a:t>
            </a:fld>
            <a:endParaRPr lang="de-CH"/>
          </a:p>
        </p:txBody>
      </p:sp>
    </p:spTree>
    <p:extLst>
      <p:ext uri="{BB962C8B-B14F-4D97-AF65-F5344CB8AC3E}">
        <p14:creationId xmlns:p14="http://schemas.microsoft.com/office/powerpoint/2010/main" val="2900134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0A3C986-1FC0-1D0D-5AB5-077C20969347}"/>
              </a:ext>
            </a:extLst>
          </p:cNvPr>
          <p:cNvSpPr>
            <a:spLocks noGrp="1"/>
          </p:cNvSpPr>
          <p:nvPr>
            <p:ph type="title"/>
          </p:nvPr>
        </p:nvSpPr>
        <p:spPr/>
        <p:txBody>
          <a:bodyPr>
            <a:normAutofit/>
          </a:bodyPr>
          <a:lstStyle/>
          <a:p>
            <a:r>
              <a:rPr lang="de-CH" sz="3600" dirty="0"/>
              <a:t>2. Überblick Jahrestreffen 2023</a:t>
            </a:r>
          </a:p>
        </p:txBody>
      </p:sp>
      <p:sp>
        <p:nvSpPr>
          <p:cNvPr id="6" name="Textplatzhalter 5">
            <a:extLst>
              <a:ext uri="{FF2B5EF4-FFF2-40B4-BE49-F238E27FC236}">
                <a16:creationId xmlns:a16="http://schemas.microsoft.com/office/drawing/2014/main" id="{7CC8E877-5B26-1AA9-5287-918FD2E6B805}"/>
              </a:ext>
            </a:extLst>
          </p:cNvPr>
          <p:cNvSpPr>
            <a:spLocks noGrp="1"/>
          </p:cNvSpPr>
          <p:nvPr>
            <p:ph type="body" idx="1"/>
          </p:nvPr>
        </p:nvSpPr>
        <p:spPr/>
        <p:txBody>
          <a:bodyPr/>
          <a:lstStyle/>
          <a:p>
            <a:endParaRPr lang="de-CH"/>
          </a:p>
        </p:txBody>
      </p:sp>
      <p:sp>
        <p:nvSpPr>
          <p:cNvPr id="4" name="Foliennummernplatzhalter 3">
            <a:extLst>
              <a:ext uri="{FF2B5EF4-FFF2-40B4-BE49-F238E27FC236}">
                <a16:creationId xmlns:a16="http://schemas.microsoft.com/office/drawing/2014/main" id="{809E54AC-CC4E-261C-93DD-9FF8800B7359}"/>
              </a:ext>
            </a:extLst>
          </p:cNvPr>
          <p:cNvSpPr>
            <a:spLocks noGrp="1"/>
          </p:cNvSpPr>
          <p:nvPr>
            <p:ph type="sldNum" sz="quarter" idx="4294967295"/>
          </p:nvPr>
        </p:nvSpPr>
        <p:spPr>
          <a:xfrm>
            <a:off x="8929688" y="4767263"/>
            <a:ext cx="214312" cy="274637"/>
          </a:xfrm>
        </p:spPr>
        <p:txBody>
          <a:bodyPr/>
          <a:lstStyle/>
          <a:p>
            <a:fld id="{7559FC98-AF75-4A00-A03C-DF9FEBF6BCB9}" type="slidenum">
              <a:rPr lang="de-CH" smtClean="0"/>
              <a:pPr/>
              <a:t>6</a:t>
            </a:fld>
            <a:endParaRPr lang="de-CH"/>
          </a:p>
        </p:txBody>
      </p:sp>
    </p:spTree>
    <p:extLst>
      <p:ext uri="{BB962C8B-B14F-4D97-AF65-F5344CB8AC3E}">
        <p14:creationId xmlns:p14="http://schemas.microsoft.com/office/powerpoint/2010/main" val="2390517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15DA9F7-F213-09A8-B747-D1A3F8374948}"/>
              </a:ext>
            </a:extLst>
          </p:cNvPr>
          <p:cNvSpPr>
            <a:spLocks noGrp="1"/>
          </p:cNvSpPr>
          <p:nvPr>
            <p:ph type="title"/>
          </p:nvPr>
        </p:nvSpPr>
        <p:spPr/>
        <p:txBody>
          <a:bodyPr/>
          <a:lstStyle/>
          <a:p>
            <a:r>
              <a:rPr lang="de-CH" dirty="0"/>
              <a:t>Überblick</a:t>
            </a:r>
          </a:p>
        </p:txBody>
      </p:sp>
      <p:sp>
        <p:nvSpPr>
          <p:cNvPr id="5" name="Inhaltsplatzhalter 4">
            <a:extLst>
              <a:ext uri="{FF2B5EF4-FFF2-40B4-BE49-F238E27FC236}">
                <a16:creationId xmlns:a16="http://schemas.microsoft.com/office/drawing/2014/main" id="{F86AD778-7D6D-7826-D4A2-8627B743E8F5}"/>
              </a:ext>
            </a:extLst>
          </p:cNvPr>
          <p:cNvSpPr>
            <a:spLocks noGrp="1"/>
          </p:cNvSpPr>
          <p:nvPr>
            <p:ph idx="1"/>
          </p:nvPr>
        </p:nvSpPr>
        <p:spPr/>
        <p:txBody>
          <a:bodyPr/>
          <a:lstStyle/>
          <a:p>
            <a:pPr marL="285750" marR="0" lvl="0" indent="-285750" algn="l" defTabSz="685800" rtl="0" eaLnBrk="1" fontAlgn="auto" latinLnBrk="0" hangingPunct="1">
              <a:lnSpc>
                <a:spcPct val="100000"/>
              </a:lnSpc>
              <a:spcBef>
                <a:spcPts val="1200"/>
              </a:spcBef>
              <a:spcAft>
                <a:spcPts val="0"/>
              </a:spcAft>
              <a:buClrTx/>
              <a:buSzTx/>
              <a:buFont typeface="Wingdings" panose="05000000000000000000" pitchFamily="2" charset="2"/>
              <a:buChar char="§"/>
              <a:tabLst/>
              <a:defRPr/>
            </a:pPr>
            <a:r>
              <a:rPr kumimoji="0" lang="de-DE" sz="1600" b="0" i="0" u="none" strike="noStrike" kern="1200" cap="none" spc="0" normalizeH="0" baseline="0" noProof="0" dirty="0">
                <a:ln>
                  <a:noFill/>
                </a:ln>
                <a:solidFill>
                  <a:prstClr val="black"/>
                </a:solidFill>
                <a:effectLst/>
                <a:uLnTx/>
                <a:uFillTx/>
                <a:latin typeface="Gill Sans Nova"/>
                <a:ea typeface="+mn-ea"/>
                <a:cs typeface="+mn-cs"/>
              </a:rPr>
              <a:t>Das 53. Jahrestreffen des WEF fand unter dem Motto „</a:t>
            </a:r>
            <a:r>
              <a:rPr kumimoji="0" lang="de-DE" sz="1600" b="0" i="0" u="none" strike="noStrike" kern="1200" cap="none" spc="0" normalizeH="0" baseline="0" noProof="0" dirty="0" err="1">
                <a:ln>
                  <a:noFill/>
                </a:ln>
                <a:solidFill>
                  <a:prstClr val="black"/>
                </a:solidFill>
                <a:effectLst/>
                <a:uLnTx/>
                <a:uFillTx/>
                <a:latin typeface="Gill Sans Nova"/>
                <a:ea typeface="+mn-ea"/>
                <a:cs typeface="+mn-cs"/>
              </a:rPr>
              <a:t>Cooperation</a:t>
            </a:r>
            <a:r>
              <a:rPr kumimoji="0" lang="de-DE" sz="1600" b="0" i="0" u="none" strike="noStrike" kern="1200" cap="none" spc="0" normalizeH="0" baseline="0" noProof="0" dirty="0">
                <a:ln>
                  <a:noFill/>
                </a:ln>
                <a:solidFill>
                  <a:prstClr val="black"/>
                </a:solidFill>
                <a:effectLst/>
                <a:uLnTx/>
                <a:uFillTx/>
                <a:latin typeface="Gill Sans Nova"/>
                <a:ea typeface="+mn-ea"/>
                <a:cs typeface="+mn-cs"/>
              </a:rPr>
              <a:t> in a </a:t>
            </a:r>
            <a:r>
              <a:rPr kumimoji="0" lang="de-DE" sz="1600" b="0" i="0" u="none" strike="noStrike" kern="1200" cap="none" spc="0" normalizeH="0" baseline="0" noProof="0" dirty="0" err="1">
                <a:ln>
                  <a:noFill/>
                </a:ln>
                <a:solidFill>
                  <a:prstClr val="black"/>
                </a:solidFill>
                <a:effectLst/>
                <a:uLnTx/>
                <a:uFillTx/>
                <a:latin typeface="Gill Sans Nova"/>
                <a:ea typeface="+mn-ea"/>
                <a:cs typeface="+mn-cs"/>
              </a:rPr>
              <a:t>Fragemented</a:t>
            </a:r>
            <a:r>
              <a:rPr kumimoji="0" lang="de-DE" sz="1600" b="0" i="0" u="none" strike="noStrike" kern="1200" cap="none" spc="0" normalizeH="0" baseline="0" noProof="0" dirty="0">
                <a:ln>
                  <a:noFill/>
                </a:ln>
                <a:solidFill>
                  <a:prstClr val="black"/>
                </a:solidFill>
                <a:effectLst/>
                <a:uLnTx/>
                <a:uFillTx/>
                <a:latin typeface="Gill Sans Nova"/>
                <a:ea typeface="+mn-ea"/>
                <a:cs typeface="+mn-cs"/>
              </a:rPr>
              <a:t> World“ vom 16. bis 20. Januar 2023 in Davos statt.</a:t>
            </a:r>
          </a:p>
          <a:p>
            <a:pPr marL="285750" marR="0" lvl="0" indent="-285750" algn="l" defTabSz="685800" rtl="0" eaLnBrk="1" fontAlgn="auto" latinLnBrk="0" hangingPunct="1">
              <a:lnSpc>
                <a:spcPct val="100000"/>
              </a:lnSpc>
              <a:spcBef>
                <a:spcPts val="1200"/>
              </a:spcBef>
              <a:spcAft>
                <a:spcPts val="0"/>
              </a:spcAft>
              <a:buClrTx/>
              <a:buSzTx/>
              <a:buFont typeface="Wingdings" panose="05000000000000000000" pitchFamily="2" charset="2"/>
              <a:buChar char="§"/>
              <a:tabLst/>
              <a:defRPr/>
            </a:pPr>
            <a:r>
              <a:rPr lang="de-DE" sz="1600" dirty="0">
                <a:solidFill>
                  <a:prstClr val="black"/>
                </a:solidFill>
                <a:latin typeface="Gill Sans Nova"/>
              </a:rPr>
              <a:t>Dabei trafen sich über 2700 Führungspersönlichkeiten aus Politik, Wirtschaft Wissenschaft und Zivilgesellschaft, darunter rund 50 Staats- und Regierungschefs sowie hochrangige Vertreterinnen und Vertreter internationaler Organisationen. </a:t>
            </a:r>
            <a:r>
              <a:rPr kumimoji="0" lang="de-DE" sz="1600" b="0" i="0" u="none" strike="noStrike" kern="1200" cap="none" spc="0" normalizeH="0" baseline="0" noProof="0" dirty="0">
                <a:ln>
                  <a:noFill/>
                </a:ln>
                <a:solidFill>
                  <a:prstClr val="black"/>
                </a:solidFill>
                <a:effectLst/>
                <a:uLnTx/>
                <a:uFillTx/>
                <a:latin typeface="Gill Sans Nova"/>
                <a:ea typeface="+mn-ea"/>
                <a:cs typeface="+mn-cs"/>
              </a:rPr>
              <a:t>Zahlreiche der über 480 Sessions wurden live im Internet übertragen.</a:t>
            </a:r>
          </a:p>
          <a:p>
            <a:pPr marL="285750" marR="0" lvl="0" indent="-285750" algn="l" defTabSz="685800" rtl="0" eaLnBrk="1" fontAlgn="auto" latinLnBrk="0" hangingPunct="1">
              <a:lnSpc>
                <a:spcPct val="100000"/>
              </a:lnSpc>
              <a:spcBef>
                <a:spcPts val="1200"/>
              </a:spcBef>
              <a:spcAft>
                <a:spcPts val="0"/>
              </a:spcAft>
              <a:buClrTx/>
              <a:buSzTx/>
              <a:buFont typeface="Wingdings" panose="05000000000000000000" pitchFamily="2" charset="2"/>
              <a:buChar char="§"/>
              <a:tabLst/>
              <a:defRPr/>
            </a:pPr>
            <a:r>
              <a:rPr lang="de-DE" sz="1600" dirty="0">
                <a:solidFill>
                  <a:prstClr val="black"/>
                </a:solidFill>
                <a:latin typeface="Gill Sans Nova"/>
              </a:rPr>
              <a:t>In die Organisation und Durchführung des Jahrestreffens sind neben dem WEF als Veranstalter weitere Unternehmen eingebunden: </a:t>
            </a:r>
            <a:r>
              <a:rPr lang="de-DE" sz="1600" dirty="0" err="1">
                <a:solidFill>
                  <a:prstClr val="black"/>
                </a:solidFill>
                <a:latin typeface="Gill Sans Nova"/>
              </a:rPr>
              <a:t>PublicisLive</a:t>
            </a:r>
            <a:r>
              <a:rPr lang="de-DE" sz="1600" dirty="0">
                <a:solidFill>
                  <a:prstClr val="black"/>
                </a:solidFill>
                <a:latin typeface="Gill Sans Nova"/>
              </a:rPr>
              <a:t> ist seit 1995 offizieller Anbieter von Logistik- und Supportleistungen für das WEF.</a:t>
            </a:r>
            <a:endParaRPr kumimoji="0" lang="de-DE" sz="1600" b="0" i="0" u="none" strike="noStrike" kern="1200" cap="none" spc="0" normalizeH="0" baseline="0" noProof="0" dirty="0">
              <a:ln>
                <a:noFill/>
              </a:ln>
              <a:solidFill>
                <a:prstClr val="black"/>
              </a:solidFill>
              <a:effectLst/>
              <a:uLnTx/>
              <a:uFillTx/>
              <a:latin typeface="Gill Sans Nova"/>
              <a:ea typeface="+mn-ea"/>
              <a:cs typeface="+mn-cs"/>
            </a:endParaRPr>
          </a:p>
          <a:p>
            <a:endParaRPr lang="de-CH" dirty="0"/>
          </a:p>
        </p:txBody>
      </p:sp>
    </p:spTree>
    <p:extLst>
      <p:ext uri="{BB962C8B-B14F-4D97-AF65-F5344CB8AC3E}">
        <p14:creationId xmlns:p14="http://schemas.microsoft.com/office/powerpoint/2010/main" val="1535079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F748E772-2906-EA81-6F64-21ADD19D3799}"/>
              </a:ext>
            </a:extLst>
          </p:cNvPr>
          <p:cNvPicPr>
            <a:picLocks noChangeAspect="1"/>
          </p:cNvPicPr>
          <p:nvPr/>
        </p:nvPicPr>
        <p:blipFill>
          <a:blip r:embed="rId2"/>
          <a:stretch>
            <a:fillRect/>
          </a:stretch>
        </p:blipFill>
        <p:spPr>
          <a:xfrm>
            <a:off x="5057609" y="785930"/>
            <a:ext cx="2957846" cy="2808000"/>
          </a:xfrm>
          <a:prstGeom prst="rect">
            <a:avLst/>
          </a:prstGeom>
        </p:spPr>
      </p:pic>
      <p:pic>
        <p:nvPicPr>
          <p:cNvPr id="3" name="Grafik 2">
            <a:extLst>
              <a:ext uri="{FF2B5EF4-FFF2-40B4-BE49-F238E27FC236}">
                <a16:creationId xmlns:a16="http://schemas.microsoft.com/office/drawing/2014/main" id="{B4714816-F52D-B152-916A-7CA61D24DAF5}"/>
              </a:ext>
            </a:extLst>
          </p:cNvPr>
          <p:cNvPicPr>
            <a:picLocks noChangeAspect="1"/>
          </p:cNvPicPr>
          <p:nvPr/>
        </p:nvPicPr>
        <p:blipFill>
          <a:blip r:embed="rId3"/>
          <a:stretch>
            <a:fillRect/>
          </a:stretch>
        </p:blipFill>
        <p:spPr>
          <a:xfrm>
            <a:off x="1284385" y="744589"/>
            <a:ext cx="3003454" cy="2808000"/>
          </a:xfrm>
          <a:prstGeom prst="rect">
            <a:avLst/>
          </a:prstGeom>
        </p:spPr>
      </p:pic>
      <p:sp>
        <p:nvSpPr>
          <p:cNvPr id="2" name="Titel 1">
            <a:extLst>
              <a:ext uri="{FF2B5EF4-FFF2-40B4-BE49-F238E27FC236}">
                <a16:creationId xmlns:a16="http://schemas.microsoft.com/office/drawing/2014/main" id="{0C6F8C04-641E-47E6-99E5-085A03B0CF32}"/>
              </a:ext>
            </a:extLst>
          </p:cNvPr>
          <p:cNvSpPr>
            <a:spLocks noGrp="1"/>
          </p:cNvSpPr>
          <p:nvPr>
            <p:ph type="title"/>
          </p:nvPr>
        </p:nvSpPr>
        <p:spPr/>
        <p:txBody>
          <a:bodyPr/>
          <a:lstStyle/>
          <a:p>
            <a:r>
              <a:rPr lang="de-CH"/>
              <a:t>Zusammensetzung der anwesenden Personen am Jahrestreffen</a:t>
            </a:r>
            <a:endParaRPr lang="de-CH" dirty="0"/>
          </a:p>
        </p:txBody>
      </p:sp>
      <p:sp>
        <p:nvSpPr>
          <p:cNvPr id="4" name="Foliennummernplatzhalter 3">
            <a:extLst>
              <a:ext uri="{FF2B5EF4-FFF2-40B4-BE49-F238E27FC236}">
                <a16:creationId xmlns:a16="http://schemas.microsoft.com/office/drawing/2014/main" id="{F1B3C5E5-4C21-BA11-05D7-000342C84E72}"/>
              </a:ext>
            </a:extLst>
          </p:cNvPr>
          <p:cNvSpPr>
            <a:spLocks noGrp="1"/>
          </p:cNvSpPr>
          <p:nvPr>
            <p:ph type="sldNum" sz="quarter" idx="12"/>
          </p:nvPr>
        </p:nvSpPr>
        <p:spPr/>
        <p:txBody>
          <a:bodyPr/>
          <a:lstStyle/>
          <a:p>
            <a:fld id="{7559FC98-AF75-4A00-A03C-DF9FEBF6BCB9}" type="slidenum">
              <a:rPr lang="de-CH" smtClean="0"/>
              <a:pPr/>
              <a:t>8</a:t>
            </a:fld>
            <a:endParaRPr lang="de-CH"/>
          </a:p>
        </p:txBody>
      </p:sp>
      <p:sp>
        <p:nvSpPr>
          <p:cNvPr id="8" name="Textfeld 7">
            <a:extLst>
              <a:ext uri="{FF2B5EF4-FFF2-40B4-BE49-F238E27FC236}">
                <a16:creationId xmlns:a16="http://schemas.microsoft.com/office/drawing/2014/main" id="{A452A29C-25F8-9DA5-19A9-3B90CED58F81}"/>
              </a:ext>
            </a:extLst>
          </p:cNvPr>
          <p:cNvSpPr txBox="1"/>
          <p:nvPr/>
        </p:nvSpPr>
        <p:spPr>
          <a:xfrm>
            <a:off x="1846069" y="3424653"/>
            <a:ext cx="1800000" cy="338554"/>
          </a:xfrm>
          <a:prstGeom prst="rect">
            <a:avLst/>
          </a:prstGeom>
          <a:noFill/>
        </p:spPr>
        <p:txBody>
          <a:bodyPr wrap="square">
            <a:spAutoFit/>
          </a:bodyPr>
          <a:lstStyle/>
          <a:p>
            <a:pPr algn="ctr">
              <a:spcBef>
                <a:spcPts val="100"/>
              </a:spcBef>
              <a:spcAft>
                <a:spcPts val="800"/>
              </a:spcAft>
            </a:pPr>
            <a:r>
              <a:rPr lang="en-GB" sz="1600" dirty="0">
                <a:solidFill>
                  <a:srgbClr val="000000"/>
                </a:solidFill>
                <a:effectLst/>
                <a:ea typeface="Times New Roman" panose="02020603050405020304" pitchFamily="18" charset="0"/>
                <a:cs typeface="Times New Roman" panose="02020603050405020304" pitchFamily="18" charset="0"/>
              </a:rPr>
              <a:t>9040 </a:t>
            </a:r>
            <a:r>
              <a:rPr lang="en-GB" sz="1600" dirty="0" err="1">
                <a:solidFill>
                  <a:srgbClr val="000000"/>
                </a:solidFill>
                <a:effectLst/>
                <a:ea typeface="Times New Roman" panose="02020603050405020304" pitchFamily="18" charset="0"/>
                <a:cs typeface="Times New Roman" panose="02020603050405020304" pitchFamily="18" charset="0"/>
              </a:rPr>
              <a:t>Personen</a:t>
            </a:r>
            <a:endParaRPr lang="de-CH" sz="1600" dirty="0">
              <a:effectLst/>
              <a:ea typeface="Times New Roman" panose="02020603050405020304" pitchFamily="18" charset="0"/>
              <a:cs typeface="Times New Roman" panose="02020603050405020304" pitchFamily="18" charset="0"/>
            </a:endParaRPr>
          </a:p>
        </p:txBody>
      </p:sp>
      <p:sp>
        <p:nvSpPr>
          <p:cNvPr id="9" name="Textfeld 8">
            <a:extLst>
              <a:ext uri="{FF2B5EF4-FFF2-40B4-BE49-F238E27FC236}">
                <a16:creationId xmlns:a16="http://schemas.microsoft.com/office/drawing/2014/main" id="{E1270364-9C40-26A2-3817-F2B7077AE6B7}"/>
              </a:ext>
            </a:extLst>
          </p:cNvPr>
          <p:cNvSpPr txBox="1"/>
          <p:nvPr/>
        </p:nvSpPr>
        <p:spPr>
          <a:xfrm>
            <a:off x="5497933" y="3439271"/>
            <a:ext cx="1800000" cy="338554"/>
          </a:xfrm>
          <a:prstGeom prst="rect">
            <a:avLst/>
          </a:prstGeom>
          <a:noFill/>
        </p:spPr>
        <p:txBody>
          <a:bodyPr wrap="square">
            <a:spAutoFit/>
          </a:bodyPr>
          <a:lstStyle/>
          <a:p>
            <a:pPr algn="ctr">
              <a:spcBef>
                <a:spcPts val="100"/>
              </a:spcBef>
              <a:spcAft>
                <a:spcPts val="800"/>
              </a:spcAft>
            </a:pPr>
            <a:r>
              <a:rPr lang="en-GB" sz="1600" dirty="0">
                <a:solidFill>
                  <a:srgbClr val="000000"/>
                </a:solidFill>
                <a:effectLst/>
                <a:ea typeface="Times New Roman" panose="02020603050405020304" pitchFamily="18" charset="0"/>
                <a:cs typeface="Times New Roman" panose="02020603050405020304" pitchFamily="18" charset="0"/>
              </a:rPr>
              <a:t>9785 </a:t>
            </a:r>
            <a:r>
              <a:rPr lang="en-GB" sz="1600" dirty="0" err="1">
                <a:solidFill>
                  <a:srgbClr val="000000"/>
                </a:solidFill>
                <a:effectLst/>
                <a:ea typeface="Times New Roman" panose="02020603050405020304" pitchFamily="18" charset="0"/>
                <a:cs typeface="Times New Roman" panose="02020603050405020304" pitchFamily="18" charset="0"/>
              </a:rPr>
              <a:t>Personen</a:t>
            </a:r>
            <a:endParaRPr lang="de-CH" sz="1600" dirty="0">
              <a:effectLst/>
              <a:ea typeface="Times New Roman" panose="02020603050405020304" pitchFamily="18" charset="0"/>
              <a:cs typeface="Times New Roman" panose="02020603050405020304" pitchFamily="18" charset="0"/>
            </a:endParaRPr>
          </a:p>
        </p:txBody>
      </p:sp>
      <p:sp>
        <p:nvSpPr>
          <p:cNvPr id="10" name="Textfeld 9">
            <a:extLst>
              <a:ext uri="{FF2B5EF4-FFF2-40B4-BE49-F238E27FC236}">
                <a16:creationId xmlns:a16="http://schemas.microsoft.com/office/drawing/2014/main" id="{EC0FCE6D-1289-BCC7-A077-933E851CF9D7}"/>
              </a:ext>
            </a:extLst>
          </p:cNvPr>
          <p:cNvSpPr txBox="1"/>
          <p:nvPr/>
        </p:nvSpPr>
        <p:spPr>
          <a:xfrm>
            <a:off x="622407" y="3680525"/>
            <a:ext cx="4571893" cy="276999"/>
          </a:xfrm>
          <a:prstGeom prst="rect">
            <a:avLst/>
          </a:prstGeom>
          <a:noFill/>
        </p:spPr>
        <p:txBody>
          <a:bodyPr wrap="square">
            <a:spAutoFit/>
          </a:bodyPr>
          <a:lstStyle/>
          <a:p>
            <a:pPr>
              <a:spcBef>
                <a:spcPts val="100"/>
              </a:spcBef>
              <a:spcAft>
                <a:spcPts val="800"/>
              </a:spcAft>
            </a:pPr>
            <a:r>
              <a:rPr lang="en-GB" sz="1200" dirty="0">
                <a:solidFill>
                  <a:srgbClr val="000000"/>
                </a:solidFill>
                <a:effectLst/>
                <a:ea typeface="Times New Roman" panose="02020603050405020304" pitchFamily="18" charset="0"/>
                <a:cs typeface="Times New Roman" panose="02020603050405020304" pitchFamily="18" charset="0"/>
              </a:rPr>
              <a:t>Quelle: WEF 2023 (</a:t>
            </a:r>
            <a:r>
              <a:rPr lang="en-GB" sz="1200" dirty="0" err="1">
                <a:solidFill>
                  <a:srgbClr val="000000"/>
                </a:solidFill>
                <a:effectLst/>
                <a:ea typeface="Times New Roman" panose="02020603050405020304" pitchFamily="18" charset="0"/>
                <a:cs typeface="Times New Roman" panose="02020603050405020304" pitchFamily="18" charset="0"/>
              </a:rPr>
              <a:t>Hinweis</a:t>
            </a:r>
            <a:r>
              <a:rPr lang="en-GB" sz="1200" dirty="0">
                <a:solidFill>
                  <a:srgbClr val="000000"/>
                </a:solidFill>
                <a:effectLst/>
                <a:ea typeface="Times New Roman" panose="02020603050405020304" pitchFamily="18" charset="0"/>
                <a:cs typeface="Times New Roman" panose="02020603050405020304" pitchFamily="18" charset="0"/>
              </a:rPr>
              <a:t>: </a:t>
            </a:r>
            <a:r>
              <a:rPr lang="en-GB" sz="1200" dirty="0" err="1">
                <a:solidFill>
                  <a:srgbClr val="000000"/>
                </a:solidFill>
                <a:effectLst/>
                <a:ea typeface="Times New Roman" panose="02020603050405020304" pitchFamily="18" charset="0"/>
                <a:cs typeface="Times New Roman" panose="02020603050405020304" pitchFamily="18" charset="0"/>
              </a:rPr>
              <a:t>Darstellung</a:t>
            </a:r>
            <a:r>
              <a:rPr lang="en-GB" sz="1200" dirty="0">
                <a:solidFill>
                  <a:srgbClr val="000000"/>
                </a:solidFill>
                <a:effectLst/>
                <a:ea typeface="Times New Roman" panose="02020603050405020304" pitchFamily="18" charset="0"/>
                <a:cs typeface="Times New Roman" panose="02020603050405020304" pitchFamily="18" charset="0"/>
              </a:rPr>
              <a:t> </a:t>
            </a:r>
            <a:r>
              <a:rPr lang="en-GB" sz="1200" dirty="0" err="1">
                <a:solidFill>
                  <a:srgbClr val="000000"/>
                </a:solidFill>
                <a:effectLst/>
                <a:ea typeface="Times New Roman" panose="02020603050405020304" pitchFamily="18" charset="0"/>
                <a:cs typeface="Times New Roman" panose="02020603050405020304" pitchFamily="18" charset="0"/>
              </a:rPr>
              <a:t>ohne</a:t>
            </a:r>
            <a:r>
              <a:rPr lang="en-GB" sz="1200" dirty="0">
                <a:solidFill>
                  <a:srgbClr val="000000"/>
                </a:solidFill>
                <a:effectLst/>
                <a:ea typeface="Times New Roman" panose="02020603050405020304" pitchFamily="18" charset="0"/>
                <a:cs typeface="Times New Roman" panose="02020603050405020304" pitchFamily="18" charset="0"/>
              </a:rPr>
              <a:t> </a:t>
            </a:r>
            <a:r>
              <a:rPr lang="en-GB" sz="1200" dirty="0" err="1">
                <a:solidFill>
                  <a:srgbClr val="000000"/>
                </a:solidFill>
                <a:effectLst/>
                <a:ea typeface="Times New Roman" panose="02020603050405020304" pitchFamily="18" charset="0"/>
                <a:cs typeface="Times New Roman" panose="02020603050405020304" pitchFamily="18" charset="0"/>
              </a:rPr>
              <a:t>Sicherheitspersonal</a:t>
            </a:r>
            <a:r>
              <a:rPr lang="en-GB" sz="1200" dirty="0">
                <a:solidFill>
                  <a:srgbClr val="000000"/>
                </a:solidFill>
                <a:effectLst/>
                <a:ea typeface="Times New Roman" panose="02020603050405020304" pitchFamily="18" charset="0"/>
                <a:cs typeface="Times New Roman" panose="02020603050405020304" pitchFamily="18" charset="0"/>
              </a:rPr>
              <a:t>)</a:t>
            </a:r>
            <a:endParaRPr lang="de-CH" sz="1200" dirty="0">
              <a:effectLst/>
              <a:ea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F8AEE3E9-2E1D-4D85-477D-351C0EB2FD4A}"/>
              </a:ext>
            </a:extLst>
          </p:cNvPr>
          <p:cNvSpPr txBox="1"/>
          <p:nvPr/>
        </p:nvSpPr>
        <p:spPr>
          <a:xfrm>
            <a:off x="622407" y="3957524"/>
            <a:ext cx="7783926" cy="830997"/>
          </a:xfrm>
          <a:prstGeom prst="rect">
            <a:avLst/>
          </a:prstGeom>
          <a:noFill/>
        </p:spPr>
        <p:txBody>
          <a:bodyPr wrap="square" rtlCol="0">
            <a:spAutoFit/>
          </a:bodyPr>
          <a:lstStyle/>
          <a:p>
            <a:r>
              <a:rPr lang="de-CH" sz="1600" dirty="0"/>
              <a:t>Die Zahl der Teilnehmenden blieb gegenüber 2020 konstant. Ein leichter Rückgang ist bei der Zahl der insgesamt für die Sicherheitszone (Kongresszentrum) akkreditierten Personen feststellbar. </a:t>
            </a:r>
          </a:p>
        </p:txBody>
      </p:sp>
    </p:spTree>
    <p:extLst>
      <p:ext uri="{BB962C8B-B14F-4D97-AF65-F5344CB8AC3E}">
        <p14:creationId xmlns:p14="http://schemas.microsoft.com/office/powerpoint/2010/main" val="2815557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0A3C986-1FC0-1D0D-5AB5-077C20969347}"/>
              </a:ext>
            </a:extLst>
          </p:cNvPr>
          <p:cNvSpPr>
            <a:spLocks noGrp="1"/>
          </p:cNvSpPr>
          <p:nvPr>
            <p:ph type="title"/>
          </p:nvPr>
        </p:nvSpPr>
        <p:spPr/>
        <p:txBody>
          <a:bodyPr>
            <a:normAutofit/>
          </a:bodyPr>
          <a:lstStyle/>
          <a:p>
            <a:r>
              <a:rPr lang="de-CH" sz="3600" dirty="0"/>
              <a:t>3. Vertiefung Unternehmenspräsenzen</a:t>
            </a:r>
          </a:p>
        </p:txBody>
      </p:sp>
      <p:sp>
        <p:nvSpPr>
          <p:cNvPr id="6" name="Textplatzhalter 5">
            <a:extLst>
              <a:ext uri="{FF2B5EF4-FFF2-40B4-BE49-F238E27FC236}">
                <a16:creationId xmlns:a16="http://schemas.microsoft.com/office/drawing/2014/main" id="{7CC8E877-5B26-1AA9-5287-918FD2E6B805}"/>
              </a:ext>
            </a:extLst>
          </p:cNvPr>
          <p:cNvSpPr>
            <a:spLocks noGrp="1"/>
          </p:cNvSpPr>
          <p:nvPr>
            <p:ph type="body" idx="1"/>
          </p:nvPr>
        </p:nvSpPr>
        <p:spPr/>
        <p:txBody>
          <a:bodyPr/>
          <a:lstStyle/>
          <a:p>
            <a:endParaRPr lang="de-CH"/>
          </a:p>
        </p:txBody>
      </p:sp>
      <p:sp>
        <p:nvSpPr>
          <p:cNvPr id="4" name="Foliennummernplatzhalter 3">
            <a:extLst>
              <a:ext uri="{FF2B5EF4-FFF2-40B4-BE49-F238E27FC236}">
                <a16:creationId xmlns:a16="http://schemas.microsoft.com/office/drawing/2014/main" id="{809E54AC-CC4E-261C-93DD-9FF8800B7359}"/>
              </a:ext>
            </a:extLst>
          </p:cNvPr>
          <p:cNvSpPr>
            <a:spLocks noGrp="1"/>
          </p:cNvSpPr>
          <p:nvPr>
            <p:ph type="sldNum" sz="quarter" idx="4294967295"/>
          </p:nvPr>
        </p:nvSpPr>
        <p:spPr>
          <a:xfrm>
            <a:off x="8929688" y="4767263"/>
            <a:ext cx="214312" cy="274637"/>
          </a:xfrm>
        </p:spPr>
        <p:txBody>
          <a:bodyPr/>
          <a:lstStyle/>
          <a:p>
            <a:fld id="{7559FC98-AF75-4A00-A03C-DF9FEBF6BCB9}" type="slidenum">
              <a:rPr lang="de-CH" smtClean="0"/>
              <a:pPr/>
              <a:t>9</a:t>
            </a:fld>
            <a:endParaRPr lang="de-CH"/>
          </a:p>
        </p:txBody>
      </p:sp>
    </p:spTree>
    <p:extLst>
      <p:ext uri="{BB962C8B-B14F-4D97-AF65-F5344CB8AC3E}">
        <p14:creationId xmlns:p14="http://schemas.microsoft.com/office/powerpoint/2010/main" val="38435391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NTAINEDIMAGEPATH" val="C:\Users\d-frank\AppData\Local\Templafy\AddIns\PowerPointVsto\28b933c7-7fbc-40b3-a48d-ca001494d1ca.jpeg"/>
</p:tagLst>
</file>

<file path=ppt/theme/theme1.xml><?xml version="1.0" encoding="utf-8"?>
<a:theme xmlns:a="http://schemas.openxmlformats.org/drawingml/2006/main" name="UNISG PPT">
  <a:themeElements>
    <a:clrScheme name="uni stgallen Colors">
      <a:dk1>
        <a:sysClr val="windowText" lastClr="000000"/>
      </a:dk1>
      <a:lt1>
        <a:sysClr val="window" lastClr="FFFFFF"/>
      </a:lt1>
      <a:dk2>
        <a:srgbClr val="0A5F2D"/>
      </a:dk2>
      <a:lt2>
        <a:srgbClr val="FFFFFF"/>
      </a:lt2>
      <a:accent1>
        <a:srgbClr val="00802F"/>
      </a:accent1>
      <a:accent2>
        <a:srgbClr val="E1D7C3"/>
      </a:accent2>
      <a:accent3>
        <a:srgbClr val="EB6969"/>
      </a:accent3>
      <a:accent4>
        <a:srgbClr val="73A5AF"/>
      </a:accent4>
      <a:accent5>
        <a:srgbClr val="FFF04B"/>
      </a:accent5>
      <a:accent6>
        <a:srgbClr val="0A5F2D"/>
      </a:accent6>
      <a:hlink>
        <a:srgbClr val="00802F"/>
      </a:hlink>
      <a:folHlink>
        <a:srgbClr val="0A5F2D"/>
      </a:folHlink>
    </a:clrScheme>
    <a:fontScheme name="uni stgallen Fonts">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_stgallen_master_01.potx" id="{30835CC8-2B5A-4E70-B341-DDAB901ED00B}" vid="{29D780FA-9373-4C8E-8A10-29358CDEA5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1870F55-7693-4BED-BB93-08298D6C04B0}">
  <we:reference id="94886107-76f9-4f92-aa81-ee726374f3e7" version="1.0.0.7"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FormConfiguration><![CDATA[{"formFields":[{"required":true,"shareValue":false,"type":"datePicker","name":"Date","label":"Datum"},{"required":false,"placeholder":"","lines":1,"shareValue":false,"type":"textBox","name":"Footer","label":"Fusszeile"},{"defaultValue":{"fixedValue":true},"shareValue":false,"type":"checkBox","name":"FooterLogo","label":"mit Logo in der Fusszeile"}],"formDataEntries":[{"name":"Date","value":"rTkQd5V2P61giMI7a1zQvQ=="},{"name":"FooterLogo","value":"iTzqZGj1P6MRGUQq8ahlhA=="}]}]]></TemplafyFormConfiguration>
</file>

<file path=customXml/item10.xml><?xml version="1.0" encoding="utf-8"?>
<TemplafySlideTemplateConfiguration><![CDATA[{"slideVersion":1,"isValidatorEnabled":false,"isLocked":false,"elementsMetadata":[{"type":"shape","elementConfiguration":{"width":"{{UserProfile.Department.REFDepartmentLogo.WidthPNGPPT}}","height":"{{UserProfile.Department.REFDepartmentLogo.HeightPNGPPT}}","image":"{{UserProfile.Department.REFDepartmentLogo.ImagePNG}}","type":"image","disableUpdates":false}},{"type":"shape","elementConfiguration":{"binding":"{{UserProfile.Department.DepartmentName}} \n{{UserProfile.Department.DepartmentStreet}} {{UserProfile.Department.DepartmentStreetNumber}} \n{{UserProfile.Department.DepartmentPOBox}} {{UserProfile.Department.DepartmentCity}} \n{{UserProfile.Department.DepartmentCountry}} \n{{UserProfile.Department.DepartmentWebsite}}","type":"text","disableUpdates":false}}],"slideId":"637750113834283378","enableDocumentContentUpdater":true,"version":"2.0"}]]></TemplafySlideTemplateConfiguration>
</file>

<file path=customXml/item11.xml><?xml version="1.0" encoding="utf-8"?>
<TemplafySlideFormConfiguration><![CDATA[{"formFields":[],"formDataEntries":[]}]]></TemplafySlideFormConfiguration>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128266ECEBCD4443AE2396AF8F99250B" ma:contentTypeVersion="17" ma:contentTypeDescription="Ein neues Dokument erstellen." ma:contentTypeScope="" ma:versionID="e772d86d912d6ce7f65708c844fd15d0">
  <xsd:schema xmlns:xsd="http://www.w3.org/2001/XMLSchema" xmlns:xs="http://www.w3.org/2001/XMLSchema" xmlns:p="http://schemas.microsoft.com/office/2006/metadata/properties" xmlns:ns2="66452eb6-52ca-4247-83fe-2c696568c3fa" xmlns:ns3="da218ba1-e80d-4204-a8c8-4339295b2662" targetNamespace="http://schemas.microsoft.com/office/2006/metadata/properties" ma:root="true" ma:fieldsID="1fa5973113cb5d5e41d4cb5e16eb9d53" ns2:_="" ns3:_="">
    <xsd:import namespace="66452eb6-52ca-4247-83fe-2c696568c3fa"/>
    <xsd:import namespace="da218ba1-e80d-4204-a8c8-4339295b266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452eb6-52ca-4247-83fe-2c696568c3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e6e639ec-35b1-4635-902a-5d545950234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218ba1-e80d-4204-a8c8-4339295b2662"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50ed9d3a-0060-4274-ba5e-c0b24dbc485a}" ma:internalName="TaxCatchAll" ma:showField="CatchAllData" ma:web="da218ba1-e80d-4204-a8c8-4339295b26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66452eb6-52ca-4247-83fe-2c696568c3fa">
      <Terms xmlns="http://schemas.microsoft.com/office/infopath/2007/PartnerControls"/>
    </lcf76f155ced4ddcb4097134ff3c332f>
    <TaxCatchAll xmlns="da218ba1-e80d-4204-a8c8-4339295b2662" xsi:nil="true"/>
  </documentManagement>
</p:properties>
</file>

<file path=customXml/item5.xml><?xml version="1.0" encoding="utf-8"?>
<TemplafyTemplateConfiguration><![CDATA[{"elementsMetadata":[{"type":"shape","id":"acb97930-8a96-401e-a86e-0140fe3a4eb5","elementConfiguration":{"binding":"{{FormatDateTime(Form.Date,Translate(\"DateFormat\"),DocumentLanguage)}}","type":"text","disableUpdates":false}},{"type":"shape","id":"5a173978-398d-4c3e-aae4-a7a23e401ff2","elementConfiguration":{"width":"{{UserProfile.Department.REFDepartmentLogo.WidthPNGPPTFooter}}","height":"{{UserProfile.Department.REFDepartmentLogo.HeightPNGPPTFooter}}","image":"{{UserProfile.Department.REFDepartmentLogo.ImagePNG}}","visibility":"{{IfElse(Form.FooterLogo, VisibilityType.Visible,VisibilityType.Hidden)}}","type":"image","disableUpdates":false}},{"type":"shape","id":"b8d38242-24ff-4f92-ba29-7228f9a1184b","elementConfiguration":{"binding":"{{Form.Footer}}","type":"text","disableUpdates":false}},{"type":"shape","id":"92ec28bb-3757-4b28-a2bb-910da03c0fb1","elementConfiguration":{"binding":"{{UserProfile.Department.DepartmentName}}","visibility":"{{IfElse(Form.FooterLogo, VisibilityType.Hidden,VisibilityType.Visible)}}","type":"text","disableUpdates":false}},{"type":"shape","id":"15d6e125-ab04-4f54-86c0-93fe1fcb9cd9","elementConfiguration":{"width":"{{UserProfile.Department.REFDepartmentLogo.WidthPNGPPT}}","height":"{{UserProfile.Department.REFDepartmentLogo.HeightPNGPPT}}","image":"{{UserProfile.Department.REFDepartmentLogo.ImagePNG}}","type":"image","disableUpdates":false}},{"type":"shape","id":"94d8425e-87a4-438c-89aa-141305080c2a","elementConfiguration":{"binding":"{{UserProfile.Department.DepartmentName}} \n{{UserProfile.Department.DepartmentStreet}} {{UserProfile.Department.DepartmentStreetNumber}} \n{{UserProfile.Department.DepartmentPOBox}} {{UserProfile.Department.DepartmentCity}} \n{{UserProfile.Department.DepartmentCountry}} \n{{UserProfile.Department.DepartmentWebsite}}","type":"text","disableUpdates":false}},{"type":"shape","id":"d842a198-df22-4fe4-9731-65f1ebde6792","elementConfiguration":{"width":"{{UserProfile.Department.REFDepartmentLogo.WidthPNGPPT}}","height":"{{UserProfile.Department.REFDepartmentLogo.HeightPNGPPT}}","image":"{{UserProfile.Department.REFDepartmentLogo.ImagePNG}}","type":"image","disableUpdates":false}},{"type":"shape","id":"4714ed77-14d8-48f2-87c4-069fed393056","elementConfiguration":{"binding":"{{FormatDateTime(Form.Date,Translate(\"DateFormat\"),DocumentLanguage)}}","type":"text","disableUpdates":false}},{"type":"shape","id":"c29c882d-d834-4971-a1a1-38500bab3a7c","elementConfiguration":{"width":"{{UserProfile.Department.REFDepartmentLogo.WidthPNGPPTFooter}}","height":"{{UserProfile.Department.REFDepartmentLogo.HeightPNGPPTFooter}}","image":"{{UserProfile.Department.REFDepartmentLogo.ImagePNG}}","visibility":"{{IfElse(Form.FooterLogo, VisibilityType.Visible,VisibilityType.Hidden)}}","type":"image","disableUpdates":false}},{"type":"shape","id":"aa8c5a12-2971-4ea6-a915-1507de1bf890","elementConfiguration":{"binding":"{{Form.Footer}}","type":"text","disableUpdates":false}},{"type":"shape","id":"12607898-0fae-4ac9-9864-b80298b05bde","elementConfiguration":{"binding":"{{UserProfile.Department.DepartmentName}}","visibility":"{{IfElse(Form.FooterLogo, VisibilityType.Hidden,VisibilityType.Visible)}}","type":"text","disableUpdates":false}},{"type":"shape","id":"74799f09-c663-44d7-ac22-c0e1effb983e","elementConfiguration":{"width":"{{UserProfile.Department.REFDepartmentLogo.WidthPNGPPT}}","height":"{{UserProfile.Department.REFDepartmentLogo.HeightPNGPPT}}","image":"{{UserProfile.Department.REFDepartmentLogo.ImagePNG}}","type":"image","disableUpdates":false}},{"type":"shape","id":"54df2c02-a668-46d2-a4c9-ea4bcec099a6","elementConfiguration":{"binding":"{{FormatDateTime(Form.Date,Translate(\"DateFormat\"),DocumentLanguage)}}","type":"text","disableUpdates":false}},{"type":"shape","id":"cacee5fa-7f03-49aa-8d42-ed6f26d466bb","elementConfiguration":{"width":"{{UserProfile.Department.REFDepartmentLogo.WidthPNGPPT}}","height":"{{UserProfile.Department.REFDepartmentLogo.HeightPNGPPT}}","image":"{{UserProfile.Department.REFDepartmentLogo.ImagePNG}}","type":"image","disableUpdates":false}},{"type":"shape","id":"88225456-d737-4472-94b4-bec1e37b2eed","elementConfiguration":{"binding":"{{FormatDateTime(Form.Date,Translate(\"DateFormat\"),DocumentLanguage)}}","type":"text","disableUpdates":false}},{"type":"shape","id":"1f5e304a-0918-48af-baf9-43e5c0f33578","elementConfiguration":{"width":"{{UserProfile.Department.REFDepartmentLogo.WidthPNGPPTFooter}}","height":"{{UserProfile.Department.REFDepartmentLogo.HeightPNGPPTFooter}}","image":"{{UserProfile.Department.REFDepartmentLogo.ImagePNG}}","visibility":"{{IfElse(Form.FooterLogo, VisibilityType.Visible,VisibilityType.Hidden)}}","type":"image","disableUpdates":false}},{"type":"shape","id":"4fb7fd7d-c056-4496-9fca-3d0d9173ef74","elementConfiguration":{"binding":"{{Form.Footer}}","type":"text","disableUpdates":false}},{"type":"shape","id":"a215e12e-05c1-4d89-8d27-88c2ffb06766","elementConfiguration":{"binding":"{{UserProfile.Department.DepartmentName}}","visibility":"{{IfElse(Form.FooterLogo, VisibilityType.Hidden,VisibilityType.Visible)}}","type":"text","disableUpdates":false}},{"type":"shape","id":"622e7f5d-b3be-4748-a022-6a6e7d85cdc1","elementConfiguration":{"binding":"{{FormatDateTime(Form.Date,Translate(\"DateFormat\"),DocumentLanguage)}}","type":"text","disableUpdates":false}},{"type":"shape","id":"b082281f-d59c-42d7-8503-d6e7997ff22e","elementConfiguration":{"width":"{{UserProfile.Department.REFDepartmentLogo.WidthPNGPPTFooter}}","height":"{{UserProfile.Department.REFDepartmentLogo.HeightPNGPPTFooter}}","image":"{{UserProfile.Department.REFDepartmentLogo.ImagePNG}}","visibility":"{{IfElse(Form.FooterLogo, VisibilityType.Visible,VisibilityType.Hidden)}}","type":"image","disableUpdates":false}},{"type":"shape","id":"7085c90b-7c85-486c-bbd3-67583940066b","elementConfiguration":{"binding":"{{Form.Footer}}","type":"text","disableUpdates":false}},{"type":"shape","id":"a5f6ee4e-fde7-4d61-b352-327e81d59e1e","elementConfiguration":{"binding":"{{UserProfile.Department.DepartmentName}}","visibility":"{{IfElse(Form.FooterLogo, VisibilityType.Hidden,VisibilityType.Visible)}}","type":"text","disableUpdates":false}},{"type":"shape","id":"18223fa8-67ce-4473-b925-892c8b4551a9","elementConfiguration":{"binding":"{{FormatDateTime(Form.Date,Translate(\"DateFormat\"),DocumentLanguage)}}","type":"text","disableUpdates":false}},{"type":"shape","id":"9af93e82-8e6d-4f8b-89f7-6c72ee1eb8db","elementConfiguration":{"binding":"{{FormatDateTime(Form.Date,Translate(\"DateFormat\"),DocumentLanguage)}}","type":"text","disableUpdates":false}},{"type":"shape","id":"58d81c6c-aa9f-4d72-ac7d-5b06335e6b7f","elementConfiguration":{"binding":"{{Form.Footer}}","type":"text","disableUpdates":false}},{"type":"shape","id":"f331438e-00c4-4613-9472-71adb55f7b8c","elementConfiguration":{"width":"{{UserProfile.Department.REFDepartmentLogo.WidthPNGPPTFooter}}","height":"{{UserProfile.Department.REFDepartmentLogo.HeightPNGPPTFooter}}","image":"{{UserProfile.Department.REFDepartmentLogo.ImagePNG}}","visibility":"{{IfElse(Form.FooterLogo, VisibilityType.Visible,VisibilityType.Hidden)}}","type":"image","disableUpdates":false}},{"type":"shape","id":"815f6043-ed54-43ee-a926-ddee51d14016","elementConfiguration":{"binding":"{{UserProfile.Department.DepartmentName}}","visibility":"{{IfElse(Form.FooterLogo, VisibilityType.Hidden,VisibilityType.Visible)}}","type":"text","disableUpdates":false}},{"type":"shape","id":"e5ba5c00-7655-4312-805e-7cd1c650646e","elementConfiguration":{"binding":"{{FormatDateTime(Form.Date,Translate(\"DateFormat\"),DocumentLanguage)}}","type":"text","disableUpdates":false}},{"type":"shape","id":"f279513d-e091-49b0-ada2-44ed3460bd0d","elementConfiguration":{"width":"{{UserProfile.Department.REFDepartmentLogo.WidthPNGPPTFooter}}","height":"{{UserProfile.Department.REFDepartmentLogo.HeightPNGPPTFooter}}","image":"{{UserProfile.Department.REFDepartmentLogo.ImagePNG}}","visibility":"{{IfElse(Form.FooterLogo, VisibilityType.Visible,VisibilityType.Hidden)}}","type":"image","disableUpdates":false}},{"type":"shape","id":"c7e819dc-4e14-431c-bd6c-f87f4c4574b7","elementConfiguration":{"binding":"{{Form.Footer}}","type":"text","disableUpdates":false}},{"type":"shape","id":"b19bbefe-58ae-4891-ba78-1f6c919c8c20","elementConfiguration":{"binding":"{{UserProfile.Department.DepartmentName}}","visibility":"{{IfElse(Form.FooterLogo, VisibilityType.Hidden,VisibilityType.Visible)}}","type":"text","disableUpdates":false}}],"transformationConfigurations":[{"language":"{{UserProfile.DocumentLanguage.Language}}","disableUpdates":false,"type":"proofingLanguage"},{"propertyName":"creator","propertyValue":"{{UserProfile.FirstName}} {{UserProfile.LastName}}","disableUpdates":false,"type":"documentProperty"},{"propertyName":"title","propertyValue":"Presentation - University of St.Gallen","disableUpdates":false,"type":"documentProperty"}],"templateName":"UNISG Präsentation","templateDescription":"","enableDocumentContentUpdater":true,"version":"2.0"}]]></TemplafyTemplateConfiguration>
</file>

<file path=customXml/item6.xml><?xml version="1.0" encoding="utf-8"?>
<TemplafySlideTemplateConfiguration><![CDATA[{"slideVersion":1,"isValidatorEnabled":false,"isLocked":false,"elementsMetadata":[{"type":"shape","elementConfiguration":{"width":"{{UserProfile.Department.REFDepartmentLogo.WidthPNGPPT}}","height":"{{UserProfile.Department.REFDepartmentLogo.HeightPNGPPT}}","image":"{{UserProfile.Department.REFDepartmentLogo.ImagePNG}}","type":"image","disableUpdates":false}}],"slideId":"637750113834107608","enableDocumentContentUpdater":true,"version":"2.0"}]]></TemplafySlideTemplateConfiguration>
</file>

<file path=customXml/item7.xml><?xml version="1.0" encoding="utf-8"?>
<TemplafySlideFormConfiguration><![CDATA[{"formFields":[],"formDataEntries":[]}]]></TemplafySlideFormConfiguration>
</file>

<file path=customXml/item8.xml><?xml version="1.0" encoding="utf-8"?>
<TemplafySlideFormConfiguration><![CDATA[{"formFields":[{"required":true,"shareValue":false,"type":"datePicker","name":"Date","label":"Datum"},{"required":false,"placeholder":"","lines":1,"shareValue":false,"type":"textBox","name":"Footer","label":"Fusszeile"},{"defaultValue":{"fixedValue":true},"shareValue":false,"type":"checkBox","name":"FooterLogo","label":"mit Logo in der Fusszeile"}],"formDataEntries":[]}]]></TemplafySlideFormConfiguration>
</file>

<file path=customXml/item9.xml><?xml version="1.0" encoding="utf-8"?>
<TemplafySlideTemplateConfiguration><![CDATA[{"slideVersion":1,"isValidatorEnabled":false,"isLocked":false,"elementsMetadata":[{"type":"shape","elementConfiguration":{"binding":"{{FormatDateTime(Form.Date,Translate(\"DateFormat\"),DocumentLanguage)}}","type":"text","disableUpdates":false}},{"type":"shape","elementConfiguration":{"binding":"{{Form.Footer}}","type":"text","disableUpdates":false}},{"type":"shape","elementConfiguration":{"width":"{{UserProfile.Department.REFDepartmentLogo.WidthPNGPPTFooter}}","height":"{{UserProfile.Department.REFDepartmentLogo.HeightPNGPPTFooter}}","image":"{{UserProfile.Department.REFDepartmentLogo.ImagePNG}}","visibility":"{{IfElse(Form.FooterLogo, VisibilityType.Visible,VisibilityType.Hidden)}}","type":"image","disableUpdates":false}},{"type":"shape","elementConfiguration":{"binding":"{{UserProfile.Department.DepartmentName}}","visibility":"{{IfElse(Form.FooterLogo, VisibilityType.Hidden,VisibilityType.Visible)}}","type":"text","disableUpdates":false}}],"slideId":"637750113834107890","enableDocumentContentUpdater":true,"version":"2.0"}]]></TemplafySlideTemplateConfiguration>
</file>

<file path=customXml/itemProps1.xml><?xml version="1.0" encoding="utf-8"?>
<ds:datastoreItem xmlns:ds="http://schemas.openxmlformats.org/officeDocument/2006/customXml" ds:itemID="{9BA6235D-7E1A-4B9C-ADE5-24E162A87D03}">
  <ds:schemaRefs/>
</ds:datastoreItem>
</file>

<file path=customXml/itemProps10.xml><?xml version="1.0" encoding="utf-8"?>
<ds:datastoreItem xmlns:ds="http://schemas.openxmlformats.org/officeDocument/2006/customXml" ds:itemID="{5CDA3866-4191-4ABE-B434-81C70850BD71}">
  <ds:schemaRefs/>
</ds:datastoreItem>
</file>

<file path=customXml/itemProps11.xml><?xml version="1.0" encoding="utf-8"?>
<ds:datastoreItem xmlns:ds="http://schemas.openxmlformats.org/officeDocument/2006/customXml" ds:itemID="{B77E3FB8-6B77-4C09-82A2-9AF5ACD3601A}">
  <ds:schemaRefs/>
</ds:datastoreItem>
</file>

<file path=customXml/itemProps2.xml><?xml version="1.0" encoding="utf-8"?>
<ds:datastoreItem xmlns:ds="http://schemas.openxmlformats.org/officeDocument/2006/customXml" ds:itemID="{ED2A37DE-9640-4BAD-87EB-02349D3561C8}">
  <ds:schemaRefs>
    <ds:schemaRef ds:uri="http://schemas.microsoft.com/sharepoint/v3/contenttype/forms"/>
  </ds:schemaRefs>
</ds:datastoreItem>
</file>

<file path=customXml/itemProps3.xml><?xml version="1.0" encoding="utf-8"?>
<ds:datastoreItem xmlns:ds="http://schemas.openxmlformats.org/officeDocument/2006/customXml" ds:itemID="{8F4ED0E0-66DF-4B35-BEB9-B3EE4884BECC}">
  <ds:schemaRefs>
    <ds:schemaRef ds:uri="66452eb6-52ca-4247-83fe-2c696568c3fa"/>
    <ds:schemaRef ds:uri="da218ba1-e80d-4204-a8c8-4339295b266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6567BD5C-CC0C-4648-BED2-6CE28F06E5A9}">
  <ds:schemaRefs>
    <ds:schemaRef ds:uri="http://purl.org/dc/elements/1.1/"/>
    <ds:schemaRef ds:uri="da218ba1-e80d-4204-a8c8-4339295b2662"/>
    <ds:schemaRef ds:uri="http://schemas.microsoft.com/office/2006/documentManagement/types"/>
    <ds:schemaRef ds:uri="http://schemas.openxmlformats.org/package/2006/metadata/core-properties"/>
    <ds:schemaRef ds:uri="http://schemas.microsoft.com/office/infopath/2007/PartnerControls"/>
    <ds:schemaRef ds:uri="66452eb6-52ca-4247-83fe-2c696568c3fa"/>
    <ds:schemaRef ds:uri="http://purl.org/dc/terms/"/>
    <ds:schemaRef ds:uri="http://schemas.microsoft.com/office/2006/metadata/properties"/>
    <ds:schemaRef ds:uri="http://www.w3.org/XML/1998/namespace"/>
    <ds:schemaRef ds:uri="http://purl.org/dc/dcmitype/"/>
  </ds:schemaRefs>
</ds:datastoreItem>
</file>

<file path=customXml/itemProps5.xml><?xml version="1.0" encoding="utf-8"?>
<ds:datastoreItem xmlns:ds="http://schemas.openxmlformats.org/officeDocument/2006/customXml" ds:itemID="{DD23DDCC-ABAF-42D1-9CB2-07E72D883C32}">
  <ds:schemaRefs/>
</ds:datastoreItem>
</file>

<file path=customXml/itemProps6.xml><?xml version="1.0" encoding="utf-8"?>
<ds:datastoreItem xmlns:ds="http://schemas.openxmlformats.org/officeDocument/2006/customXml" ds:itemID="{46D5571C-37EA-4B1A-965C-D1FF428CABBA}">
  <ds:schemaRefs/>
</ds:datastoreItem>
</file>

<file path=customXml/itemProps7.xml><?xml version="1.0" encoding="utf-8"?>
<ds:datastoreItem xmlns:ds="http://schemas.openxmlformats.org/officeDocument/2006/customXml" ds:itemID="{57D5D086-3D49-4363-99E9-93FB10F7001F}">
  <ds:schemaRefs/>
</ds:datastoreItem>
</file>

<file path=customXml/itemProps8.xml><?xml version="1.0" encoding="utf-8"?>
<ds:datastoreItem xmlns:ds="http://schemas.openxmlformats.org/officeDocument/2006/customXml" ds:itemID="{84926F0E-4CF9-4868-9C6A-F4B02CC81AC4}">
  <ds:schemaRefs/>
</ds:datastoreItem>
</file>

<file path=customXml/itemProps9.xml><?xml version="1.0" encoding="utf-8"?>
<ds:datastoreItem xmlns:ds="http://schemas.openxmlformats.org/officeDocument/2006/customXml" ds:itemID="{EF9A843C-DEE1-4221-96D6-063228FC0A5C}">
  <ds:schemaRefs/>
</ds:datastoreItem>
</file>

<file path=docProps/app.xml><?xml version="1.0" encoding="utf-8"?>
<Properties xmlns="http://schemas.openxmlformats.org/officeDocument/2006/extended-properties" xmlns:vt="http://schemas.openxmlformats.org/officeDocument/2006/docPropsVTypes">
  <Template>uni_stgallen_master_01</Template>
  <TotalTime>0</TotalTime>
  <Words>3090</Words>
  <Application>Microsoft Office PowerPoint</Application>
  <PresentationFormat>Bildschirmpräsentation (16:9)</PresentationFormat>
  <Paragraphs>408</Paragraphs>
  <Slides>40</Slides>
  <Notes>2</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40</vt:i4>
      </vt:variant>
    </vt:vector>
  </HeadingPairs>
  <TitlesOfParts>
    <vt:vector size="48" baseType="lpstr">
      <vt:lpstr>Arial</vt:lpstr>
      <vt:lpstr>Calibri</vt:lpstr>
      <vt:lpstr>Gill Alt One MT Light</vt:lpstr>
      <vt:lpstr>Gill Sans Nova</vt:lpstr>
      <vt:lpstr>Gill Sans Nova Light</vt:lpstr>
      <vt:lpstr>Symbol</vt:lpstr>
      <vt:lpstr>Wingdings</vt:lpstr>
      <vt:lpstr>UNISG PPT</vt:lpstr>
      <vt:lpstr>Die regionalwirtschaftliche Bedeutung des Jahrestreffens 2023 des World Economic Forums in Davos</vt:lpstr>
      <vt:lpstr>Inhalt</vt:lpstr>
      <vt:lpstr>1. Zielsetzungen und Methodik</vt:lpstr>
      <vt:lpstr>Fokus der Studie</vt:lpstr>
      <vt:lpstr>Datengrundlagen</vt:lpstr>
      <vt:lpstr>2. Überblick Jahrestreffen 2023</vt:lpstr>
      <vt:lpstr>Überblick</vt:lpstr>
      <vt:lpstr>Zusammensetzung der anwesenden Personen am Jahrestreffen</vt:lpstr>
      <vt:lpstr>3. Vertiefung Unternehmenspräsenzen</vt:lpstr>
      <vt:lpstr>Ausgangslage</vt:lpstr>
      <vt:lpstr>Methodisches Vorgehen</vt:lpstr>
      <vt:lpstr>Übersicht Umnutzungen und Temporärbauten Promenade 2023</vt:lpstr>
      <vt:lpstr>Typologie Umnutzungen</vt:lpstr>
      <vt:lpstr>Beispiele für Umnutzungen Jahrestreffen 2023</vt:lpstr>
      <vt:lpstr>Kennzahlen Umnutzungen Jahrestreffen 2023</vt:lpstr>
      <vt:lpstr>Typologie Temporärbauten</vt:lpstr>
      <vt:lpstr>Beispiele für Temporärbauten Jahrestreffen 2023</vt:lpstr>
      <vt:lpstr>Kennzahlen Temporärbauten Jahrestreffen 2023</vt:lpstr>
      <vt:lpstr>Kostenabschätzung Umnutzungen und Temporärbauten</vt:lpstr>
      <vt:lpstr>Regionalwirtschaftliche Bewertung</vt:lpstr>
      <vt:lpstr>4. Regionalwirtschaftliche Effekte</vt:lpstr>
      <vt:lpstr>Veranstaltungsausgaben des WEF</vt:lpstr>
      <vt:lpstr>Räumliche Verteilung der Ausgaben des WEF für das Jahrestreffen 2023</vt:lpstr>
      <vt:lpstr>Ausgaben WEF und PublicisLive in Davos 2023 nach Branchen</vt:lpstr>
      <vt:lpstr>Teilnehmende</vt:lpstr>
      <vt:lpstr>Unternehmen: Events und Personal</vt:lpstr>
      <vt:lpstr>Presse- und Medienvertreter</vt:lpstr>
      <vt:lpstr>Sicherheit: Militär und Polizei</vt:lpstr>
      <vt:lpstr>Gesamtumsätze durch das Jahrestreffen 2023 in Davos</vt:lpstr>
      <vt:lpstr>Gesamtumsätze durch das Jahrestreffen 2023 Schweiz (inkl. Davos)</vt:lpstr>
      <vt:lpstr>Zusammenfassung</vt:lpstr>
      <vt:lpstr>Vergleich Kennziffern zum Jahrestreffen im Zeitverlauf</vt:lpstr>
      <vt:lpstr>5. Abschätzung Steuereffekte</vt:lpstr>
      <vt:lpstr>Betrachtete Steuerarten</vt:lpstr>
      <vt:lpstr>Hinweise zur Interpretation</vt:lpstr>
      <vt:lpstr>Abschätzung Mehrwertsteuereffekte</vt:lpstr>
      <vt:lpstr>Abschätzung Gewinnsteuereffekte</vt:lpstr>
      <vt:lpstr>Abschätzung Einkommenssteuereffekte</vt:lpstr>
      <vt:lpstr>Zusammenfassung Steuereffekte</vt:lpstr>
      <vt:lpstr>Vielen Dank.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 University of St.Gallen</dc:title>
  <dc:creator>Daniel Zwicker-Schwarm</dc:creator>
  <cp:lastModifiedBy>Zwicker-Schwarm, Daniel</cp:lastModifiedBy>
  <cp:revision>3</cp:revision>
  <cp:lastPrinted>2023-11-28T13:12:49Z</cp:lastPrinted>
  <dcterms:created xsi:type="dcterms:W3CDTF">2023-08-08T12:01:27Z</dcterms:created>
  <dcterms:modified xsi:type="dcterms:W3CDTF">2023-12-12T08:27:16Z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0x010100128266ECEBCD4443AE2396AF8F99250B</vt:lpwstr>
  </property>
  <property fmtid="{D5CDD505-2E9C-101B-9397-08002B2CF9AE}" pid="3" name="TemplafyTimeStamp">
    <vt:lpwstr>2023-01-19T09:32:28</vt:lpwstr>
  </property>
  <property fmtid="{D5CDD505-2E9C-101B-9397-08002B2CF9AE}" pid="4" name="MediaServiceImageTags">
    <vt:lpwstr/>
  </property>
  <property fmtid="{D5CDD505-2E9C-101B-9397-08002B2CF9AE}" pid="5" name="TemplafyTenantId">
    <vt:lpwstr>unisg</vt:lpwstr>
  </property>
  <property fmtid="{D5CDD505-2E9C-101B-9397-08002B2CF9AE}" pid="6" name="TemplafyTemplateId">
    <vt:lpwstr>637700762909751978</vt:lpwstr>
  </property>
  <property fmtid="{D5CDD505-2E9C-101B-9397-08002B2CF9AE}" pid="7" name="TemplafyUserProfileId">
    <vt:lpwstr>637732462633161950</vt:lpwstr>
  </property>
  <property fmtid="{D5CDD505-2E9C-101B-9397-08002B2CF9AE}" pid="8" name="TemplafyLanguageCode">
    <vt:lpwstr>de-CH</vt:lpwstr>
  </property>
  <property fmtid="{D5CDD505-2E9C-101B-9397-08002B2CF9AE}" pid="9" name="TemplafyFromBlank">
    <vt:bool>false</vt:bool>
  </property>
</Properties>
</file>